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7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8"/>
      <p:bold r:id="rId29"/>
    </p:embeddedFont>
    <p:embeddedFont>
      <p:font typeface="Itim" panose="020B0604020202020204" charset="-34"/>
      <p:regular r:id="rId30"/>
    </p:embeddedFont>
    <p:embeddedFont>
      <p:font typeface="Permanent Marker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000000"/>
          </p15:clr>
        </p15:guide>
        <p15:guide id="2" orient="horz" pos="2952">
          <p15:clr>
            <a:srgbClr val="000000"/>
          </p15:clr>
        </p15:guide>
        <p15:guide id="3" orient="horz" pos="288">
          <p15:clr>
            <a:srgbClr val="000000"/>
          </p15:clr>
        </p15:guide>
        <p15:guide id="4" pos="454">
          <p15:clr>
            <a:srgbClr val="000000"/>
          </p15:clr>
        </p15:guide>
        <p15:guide id="5" pos="5306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ZmaIG/IWUMlHp0enyQhSQqOZO8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Vizcarra" initials="LV" lastIdx="1" clrIdx="0">
    <p:extLst>
      <p:ext uri="{19B8F6BF-5375-455C-9EA6-DF929625EA0E}">
        <p15:presenceInfo xmlns:p15="http://schemas.microsoft.com/office/powerpoint/2012/main" userId="c7187b46e11a00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120"/>
      </p:cViewPr>
      <p:guideLst>
        <p:guide orient="horz" pos="576"/>
        <p:guide orient="horz" pos="2952"/>
        <p:guide orient="horz" pos="288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customschemas.google.com/relationships/presentationmetadata" Target="metadata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2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1T08:53:58.786" idx="1">
    <p:pos x="10" y="10"/>
    <p:text>A manera de reflexión, el tutor preguntará de forma general, si este ejercicio les ayuda a darse cuenta cómo eres al ver en función de cómo te relacionas con los demás.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Google Shape;6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Google Shape;6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4" name="Google Shape;6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7" name="Google Shape;6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715962" y="0"/>
            <a:ext cx="8580437" cy="5143500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1754187" y="1135062"/>
            <a:ext cx="5635625" cy="2873375"/>
          </a:xfrm>
          <a:prstGeom prst="plaque">
            <a:avLst>
              <a:gd name="adj" fmla="val 2525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6"/>
          <p:cNvCxnSpPr/>
          <p:nvPr/>
        </p:nvCxnSpPr>
        <p:spPr>
          <a:xfrm>
            <a:off x="2573337" y="3116262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" name="Google Shape;9;p16"/>
          <p:cNvCxnSpPr/>
          <p:nvPr/>
        </p:nvCxnSpPr>
        <p:spPr>
          <a:xfrm>
            <a:off x="2573337" y="2222500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0" name="Google Shape;10;p16"/>
          <p:cNvGrpSpPr/>
          <p:nvPr/>
        </p:nvGrpSpPr>
        <p:grpSpPr>
          <a:xfrm rot="660000">
            <a:off x="8280400" y="-46037"/>
            <a:ext cx="1304925" cy="1346200"/>
            <a:chOff x="1492000" y="427450"/>
            <a:chExt cx="1188000" cy="1225375"/>
          </a:xfrm>
        </p:grpSpPr>
        <p:sp>
          <p:nvSpPr>
            <p:cNvPr id="11" name="Google Shape;11;p1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6"/>
          <p:cNvSpPr txBox="1"/>
          <p:nvPr/>
        </p:nvSpPr>
        <p:spPr>
          <a:xfrm>
            <a:off x="-50800" y="-22225"/>
            <a:ext cx="771525" cy="516572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6"/>
          <p:cNvGrpSpPr/>
          <p:nvPr/>
        </p:nvGrpSpPr>
        <p:grpSpPr>
          <a:xfrm rot="-1920000" flipH="1">
            <a:off x="5918200" y="3989387"/>
            <a:ext cx="3473450" cy="889000"/>
            <a:chOff x="3809875" y="1963175"/>
            <a:chExt cx="1923600" cy="492150"/>
          </a:xfrm>
        </p:grpSpPr>
        <p:sp>
          <p:nvSpPr>
            <p:cNvPr id="24" name="Google Shape;24;p16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6"/>
          <p:cNvGrpSpPr/>
          <p:nvPr/>
        </p:nvGrpSpPr>
        <p:grpSpPr>
          <a:xfrm rot="-420000">
            <a:off x="1228725" y="-254000"/>
            <a:ext cx="711200" cy="793750"/>
            <a:chOff x="6554696" y="509501"/>
            <a:chExt cx="711709" cy="793261"/>
          </a:xfrm>
        </p:grpSpPr>
        <p:sp>
          <p:nvSpPr>
            <p:cNvPr id="36" name="Google Shape;36;p16"/>
            <p:cNvSpPr/>
            <p:nvPr/>
          </p:nvSpPr>
          <p:spPr>
            <a:xfrm>
              <a:off x="6561142" y="515765"/>
              <a:ext cx="697412" cy="778983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lnTo>
                    <a:pt x="5138" y="442"/>
                  </a:ln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lnTo>
                    <a:pt x="4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6"/>
          <p:cNvGrpSpPr/>
          <p:nvPr/>
        </p:nvGrpSpPr>
        <p:grpSpPr>
          <a:xfrm rot="780000">
            <a:off x="809625" y="4708525"/>
            <a:ext cx="2497137" cy="2401887"/>
            <a:chOff x="1857000" y="3245400"/>
            <a:chExt cx="1233825" cy="1186575"/>
          </a:xfrm>
        </p:grpSpPr>
        <p:sp>
          <p:nvSpPr>
            <p:cNvPr id="39" name="Google Shape;39;p16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6"/>
          <p:cNvSpPr/>
          <p:nvPr/>
        </p:nvSpPr>
        <p:spPr>
          <a:xfrm rot="-420000">
            <a:off x="1317625" y="-146050"/>
            <a:ext cx="103187" cy="550862"/>
          </a:xfrm>
          <a:prstGeom prst="roundRect">
            <a:avLst>
              <a:gd name="adj" fmla="val 108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4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307" name="Google Shape;307;p3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34"/>
          <p:cNvGrpSpPr/>
          <p:nvPr/>
        </p:nvGrpSpPr>
        <p:grpSpPr>
          <a:xfrm>
            <a:off x="2995612" y="1055687"/>
            <a:ext cx="3152775" cy="3032125"/>
            <a:chOff x="1857000" y="3245400"/>
            <a:chExt cx="1233825" cy="1186575"/>
          </a:xfrm>
        </p:grpSpPr>
        <p:sp>
          <p:nvSpPr>
            <p:cNvPr id="330" name="Google Shape;330;p3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6"/>
          <p:cNvGrpSpPr/>
          <p:nvPr/>
        </p:nvGrpSpPr>
        <p:grpSpPr>
          <a:xfrm flipH="1"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341" name="Google Shape;341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36"/>
          <p:cNvGrpSpPr/>
          <p:nvPr/>
        </p:nvGrpSpPr>
        <p:grpSpPr>
          <a:xfrm>
            <a:off x="0" y="2728912"/>
            <a:ext cx="2995612" cy="2414587"/>
            <a:chOff x="6562292" y="3785209"/>
            <a:chExt cx="1875030" cy="1511227"/>
          </a:xfrm>
        </p:grpSpPr>
        <p:grpSp>
          <p:nvGrpSpPr>
            <p:cNvPr id="364" name="Google Shape;364;p36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65" name="Google Shape;365;p36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" name="Google Shape;367;p36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lnTo>
                    <a:pt x="16961" y="211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lnTo>
                    <a:pt x="260" y="10197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lnTo>
                    <a:pt x="1013" y="10728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lnTo>
                    <a:pt x="1828" y="11123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lnTo>
                    <a:pt x="2692" y="11382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lnTo>
                    <a:pt x="4482" y="11357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lnTo>
                    <a:pt x="8049" y="8703"/>
                  </a:ln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lnTo>
                    <a:pt x="9382" y="5321"/>
                  </a:ln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lnTo>
                    <a:pt x="7642" y="3000"/>
                  </a:ln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lnTo>
                    <a:pt x="7259" y="3692"/>
                  </a:ln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lnTo>
                    <a:pt x="11987" y="4408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lnTo>
                    <a:pt x="12839" y="4074"/>
                  </a:ln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lnTo>
                    <a:pt x="13653" y="3655"/>
                  </a:ln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lnTo>
                    <a:pt x="14419" y="3161"/>
                  </a:ln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lnTo>
                    <a:pt x="16270" y="11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3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8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53" name="Google Shape;53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" name="Google Shape;72;p18"/>
          <p:cNvCxnSpPr/>
          <p:nvPr/>
        </p:nvCxnSpPr>
        <p:spPr>
          <a:xfrm>
            <a:off x="-61912" y="539750"/>
            <a:ext cx="9267825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3" name="Google Shape;73;p18"/>
          <p:cNvSpPr txBox="1"/>
          <p:nvPr/>
        </p:nvSpPr>
        <p:spPr>
          <a:xfrm>
            <a:off x="-14287" y="5010150"/>
            <a:ext cx="9159875" cy="157162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0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81" name="Google Shape;8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8740775" y="1779587"/>
            <a:ext cx="20637" cy="58737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2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16" name="Google Shape;116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45" name="Google Shape;145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/>
          </a:p>
        </p:txBody>
      </p:sp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8"/>
          <p:cNvGrpSpPr/>
          <p:nvPr/>
        </p:nvGrpSpPr>
        <p:grpSpPr>
          <a:xfrm>
            <a:off x="-174625" y="-22225"/>
            <a:ext cx="9486900" cy="5192712"/>
            <a:chOff x="-174525" y="-22399"/>
            <a:chExt cx="9487164" cy="5193049"/>
          </a:xfrm>
        </p:grpSpPr>
        <p:sp>
          <p:nvSpPr>
            <p:cNvPr id="197" name="Google Shape;197;p2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" name="Google Shape;198;p2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99" name="Google Shape;199;p2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00" name="Google Shape;200;p2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p2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16" name="Google Shape;216;p2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1" name="Google Shape;231;p2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2" name="Google Shape;232;p2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3" name="Google Shape;233;p2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4" name="Google Shape;234;p2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5" name="Google Shape;235;p2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6" name="Google Shape;236;p2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242" name="Google Shape;242;p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1" name="Google Shape;261;p30"/>
          <p:cNvCxnSpPr/>
          <p:nvPr/>
        </p:nvCxnSpPr>
        <p:spPr>
          <a:xfrm>
            <a:off x="-61912" y="539750"/>
            <a:ext cx="9267825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2" name="Google Shape;262;p30"/>
          <p:cNvSpPr txBox="1"/>
          <p:nvPr/>
        </p:nvSpPr>
        <p:spPr>
          <a:xfrm>
            <a:off x="-14287" y="5010150"/>
            <a:ext cx="9159875" cy="157162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0"/>
          <p:cNvGrpSpPr/>
          <p:nvPr/>
        </p:nvGrpSpPr>
        <p:grpSpPr>
          <a:xfrm rot="660000">
            <a:off x="8218487" y="-369887"/>
            <a:ext cx="1304925" cy="1347787"/>
            <a:chOff x="1492000" y="427450"/>
            <a:chExt cx="1188000" cy="1225375"/>
          </a:xfrm>
        </p:grpSpPr>
        <p:sp>
          <p:nvSpPr>
            <p:cNvPr id="264" name="Google Shape;264;p3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2"/>
          <p:cNvGrpSpPr/>
          <p:nvPr/>
        </p:nvGrpSpPr>
        <p:grpSpPr>
          <a:xfrm flipH="1"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280" name="Google Shape;280;p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"/>
          <p:cNvSpPr txBox="1">
            <a:spLocks noGrp="1"/>
          </p:cNvSpPr>
          <p:nvPr>
            <p:ph type="ctrTitle"/>
          </p:nvPr>
        </p:nvSpPr>
        <p:spPr>
          <a:xfrm>
            <a:off x="2024062" y="682625"/>
            <a:ext cx="5145087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000" b="1" i="0" u="none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Curso de Tutorías 2</a:t>
            </a:r>
            <a:endParaRPr/>
          </a:p>
        </p:txBody>
      </p:sp>
      <p:sp>
        <p:nvSpPr>
          <p:cNvPr id="376" name="Google Shape;376;p1"/>
          <p:cNvSpPr txBox="1">
            <a:spLocks noGrp="1"/>
          </p:cNvSpPr>
          <p:nvPr>
            <p:ph type="subTitle" idx="1"/>
          </p:nvPr>
        </p:nvSpPr>
        <p:spPr>
          <a:xfrm>
            <a:off x="1731962" y="1166812"/>
            <a:ext cx="5651500" cy="211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Sesión 1</a:t>
            </a:r>
            <a:r>
              <a:rPr lang="en-US" sz="2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4</a:t>
            </a:r>
            <a:r>
              <a:rPr lang="en-US" sz="2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endParaRPr/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5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“</a:t>
            </a:r>
            <a:r>
              <a:rPr lang="en-US" sz="54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M</a:t>
            </a:r>
            <a:r>
              <a:rPr lang="en-US" sz="5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arca</a:t>
            </a:r>
            <a:endParaRPr/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5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personal”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"/>
          <p:cNvSpPr txBox="1">
            <a:spLocks noGrp="1"/>
          </p:cNvSpPr>
          <p:nvPr>
            <p:ph type="subTitle" idx="1"/>
          </p:nvPr>
        </p:nvSpPr>
        <p:spPr>
          <a:xfrm>
            <a:off x="444500" y="690562"/>
            <a:ext cx="44958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recomienda tener un buen carisma, cuidar la forma en la que nos dirigimos a las personas y de comunicarse, así como de lo que proyectamos, incluso hasta la forma de vestir.</a:t>
            </a:r>
            <a:endParaRPr/>
          </a:p>
        </p:txBody>
      </p:sp>
      <p:grpSp>
        <p:nvGrpSpPr>
          <p:cNvPr id="633" name="Google Shape;633;p10"/>
          <p:cNvGrpSpPr/>
          <p:nvPr/>
        </p:nvGrpSpPr>
        <p:grpSpPr>
          <a:xfrm>
            <a:off x="444500" y="592137"/>
            <a:ext cx="2960687" cy="176212"/>
            <a:chOff x="4345425" y="2175475"/>
            <a:chExt cx="800750" cy="176025"/>
          </a:xfrm>
        </p:grpSpPr>
        <p:sp>
          <p:nvSpPr>
            <p:cNvPr id="634" name="Google Shape;634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10"/>
          <p:cNvSpPr txBox="1">
            <a:spLocks noGrp="1"/>
          </p:cNvSpPr>
          <p:nvPr>
            <p:ph type="title" idx="2"/>
          </p:nvPr>
        </p:nvSpPr>
        <p:spPr>
          <a:xfrm>
            <a:off x="630237" y="165100"/>
            <a:ext cx="81645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1. Imagen </a:t>
            </a:r>
            <a:endParaRPr/>
          </a:p>
        </p:txBody>
      </p:sp>
      <p:sp>
        <p:nvSpPr>
          <p:cNvPr id="637" name="Google Shape;637;p10"/>
          <p:cNvSpPr txBox="1">
            <a:spLocks noGrp="1"/>
          </p:cNvSpPr>
          <p:nvPr>
            <p:ph type="title" idx="2"/>
          </p:nvPr>
        </p:nvSpPr>
        <p:spPr>
          <a:xfrm>
            <a:off x="468312" y="2330450"/>
            <a:ext cx="81645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2. El público </a:t>
            </a:r>
            <a:endParaRPr/>
          </a:p>
        </p:txBody>
      </p:sp>
      <p:grpSp>
        <p:nvGrpSpPr>
          <p:cNvPr id="638" name="Google Shape;638;p10"/>
          <p:cNvGrpSpPr/>
          <p:nvPr/>
        </p:nvGrpSpPr>
        <p:grpSpPr>
          <a:xfrm>
            <a:off x="444533" y="2657469"/>
            <a:ext cx="2960693" cy="176219"/>
            <a:chOff x="4345425" y="2175475"/>
            <a:chExt cx="800750" cy="176025"/>
          </a:xfrm>
        </p:grpSpPr>
        <p:sp>
          <p:nvSpPr>
            <p:cNvPr id="639" name="Google Shape;639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10"/>
          <p:cNvSpPr txBox="1">
            <a:spLocks noGrp="1"/>
          </p:cNvSpPr>
          <p:nvPr>
            <p:ph type="subTitle" idx="1"/>
          </p:nvPr>
        </p:nvSpPr>
        <p:spPr>
          <a:xfrm>
            <a:off x="388937" y="2733675"/>
            <a:ext cx="4551362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 dirigirás a ciertas personas. No importa cuál sea su número, lo necesario es conocer lo que ellos necesitan y esperan de ti. Esto es básico a la hora de acudir a las entrevistas de trabajo, pues de esta manera se pueden utilizar estrategias claras dependiendo del público.</a:t>
            </a:r>
            <a:endParaRPr/>
          </a:p>
        </p:txBody>
      </p:sp>
      <p:pic>
        <p:nvPicPr>
          <p:cNvPr id="642" name="Google Shape;642;p10" descr="Tu imagen personal Sí importa - Blog de Grupo Antón Comunicación"/>
          <p:cNvPicPr preferRelativeResize="0"/>
          <p:nvPr/>
        </p:nvPicPr>
        <p:blipFill rotWithShape="1">
          <a:blip r:embed="rId3">
            <a:alphaModFix/>
          </a:blip>
          <a:srcRect l="5323" t="16918" r="5068" b="13423"/>
          <a:stretch/>
        </p:blipFill>
        <p:spPr>
          <a:xfrm>
            <a:off x="5418137" y="1284287"/>
            <a:ext cx="3725862" cy="289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10"/>
          <p:cNvGrpSpPr/>
          <p:nvPr/>
        </p:nvGrpSpPr>
        <p:grpSpPr>
          <a:xfrm>
            <a:off x="4171909" y="4197336"/>
            <a:ext cx="806438" cy="420684"/>
            <a:chOff x="1822875" y="1377000"/>
            <a:chExt cx="548075" cy="286550"/>
          </a:xfrm>
        </p:grpSpPr>
        <p:sp>
          <p:nvSpPr>
            <p:cNvPr id="644" name="Google Shape;644;p1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"/>
          <p:cNvSpPr txBox="1">
            <a:spLocks noGrp="1"/>
          </p:cNvSpPr>
          <p:nvPr>
            <p:ph type="subTitle" idx="1"/>
          </p:nvPr>
        </p:nvSpPr>
        <p:spPr>
          <a:xfrm>
            <a:off x="444500" y="690562"/>
            <a:ext cx="8235950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Escuchar sin prejuicios de una manera  receptiva es una herramienta indispensable para conquistar lo que deseamos.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Debes ser consciente de que cada vez que trasmites tus ideas, tu receptor hará un análisis de quien y como manda el mensaje. Debes ser especifico así como buscar el momento y los medios adecuados para que tu comunicación llegue a tu interlocutor como quieres.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El lenguaje corporal debe ser adecuado:</a:t>
            </a:r>
            <a:endParaRPr/>
          </a:p>
          <a:p>
            <a:pPr marL="0" lvl="1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postura corporal; Adoptar una postura abierta, brinda seguridad.</a:t>
            </a:r>
            <a:endParaRPr/>
          </a:p>
          <a:p>
            <a:pPr marL="0" lvl="1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dirección de la mirada; si es recta, podemos determinar interés  y buena disposición.</a:t>
            </a:r>
            <a:endParaRPr/>
          </a:p>
          <a:p>
            <a:pPr marL="0" lvl="1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que hacemos con las manos, brazos y piernas; brazos o piernas cruzadas indican que estas cerrado a la información que te brindan.</a:t>
            </a:r>
            <a:endParaRPr/>
          </a:p>
          <a:p>
            <a:pPr marL="0" lvl="1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movimientos en el lenguaje corporal; Caminar con la mirada hacia abajo denota inseguridad.</a:t>
            </a:r>
            <a:endParaRPr/>
          </a:p>
          <a:p>
            <a:pPr marL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8" name="Google Shape;658;p11"/>
          <p:cNvGrpSpPr/>
          <p:nvPr/>
        </p:nvGrpSpPr>
        <p:grpSpPr>
          <a:xfrm>
            <a:off x="444500" y="592137"/>
            <a:ext cx="2960687" cy="176212"/>
            <a:chOff x="4345425" y="2175475"/>
            <a:chExt cx="800750" cy="176025"/>
          </a:xfrm>
        </p:grpSpPr>
        <p:sp>
          <p:nvSpPr>
            <p:cNvPr id="659" name="Google Shape;65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11"/>
          <p:cNvSpPr txBox="1">
            <a:spLocks noGrp="1"/>
          </p:cNvSpPr>
          <p:nvPr>
            <p:ph type="title" idx="2"/>
          </p:nvPr>
        </p:nvSpPr>
        <p:spPr>
          <a:xfrm>
            <a:off x="588962" y="231775"/>
            <a:ext cx="81645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3. Comunicación Efectiva </a:t>
            </a:r>
            <a:endParaRPr/>
          </a:p>
        </p:txBody>
      </p:sp>
      <p:grpSp>
        <p:nvGrpSpPr>
          <p:cNvPr id="662" name="Google Shape;662;p11"/>
          <p:cNvGrpSpPr/>
          <p:nvPr/>
        </p:nvGrpSpPr>
        <p:grpSpPr>
          <a:xfrm>
            <a:off x="7691134" y="2486436"/>
            <a:ext cx="806438" cy="420684"/>
            <a:chOff x="1822875" y="1377000"/>
            <a:chExt cx="548075" cy="286550"/>
          </a:xfrm>
        </p:grpSpPr>
        <p:sp>
          <p:nvSpPr>
            <p:cNvPr id="663" name="Google Shape;663;p11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"/>
          <p:cNvSpPr txBox="1">
            <a:spLocks noGrp="1"/>
          </p:cNvSpPr>
          <p:nvPr>
            <p:ph type="title" idx="2"/>
          </p:nvPr>
        </p:nvSpPr>
        <p:spPr>
          <a:xfrm>
            <a:off x="468312" y="98425"/>
            <a:ext cx="58372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 b="1" i="0" u="none" dirty="0" err="1">
                <a:solidFill>
                  <a:schemeClr val="tx1"/>
                </a:solidFill>
                <a:latin typeface="Itim" panose="020B0604020202020204" charset="-34"/>
                <a:ea typeface="Arial Black"/>
                <a:cs typeface="Itim" panose="020B0604020202020204" charset="-34"/>
                <a:sym typeface="Arial Black"/>
              </a:rPr>
              <a:t>Ejercicio</a:t>
            </a:r>
            <a:r>
              <a:rPr lang="en-US" sz="3200" b="1" i="0" u="none" dirty="0">
                <a:solidFill>
                  <a:schemeClr val="tx1"/>
                </a:solidFill>
                <a:latin typeface="Itim" panose="020B0604020202020204" charset="-34"/>
                <a:ea typeface="Arial Black"/>
                <a:cs typeface="Itim" panose="020B0604020202020204" charset="-34"/>
                <a:sym typeface="Arial Black"/>
              </a:rPr>
              <a:t>: </a:t>
            </a:r>
            <a:r>
              <a:rPr lang="en-US" sz="3200" b="1" i="0" u="none" dirty="0" err="1">
                <a:solidFill>
                  <a:schemeClr val="tx1"/>
                </a:solidFill>
                <a:latin typeface="Itim" panose="020B0604020202020204" charset="-34"/>
                <a:ea typeface="Arial Black"/>
                <a:cs typeface="Itim" panose="020B0604020202020204" charset="-34"/>
                <a:sym typeface="Arial Black"/>
              </a:rPr>
              <a:t>Análisis</a:t>
            </a:r>
            <a:r>
              <a:rPr lang="en-US" sz="3200" b="1" i="0" u="none" dirty="0">
                <a:solidFill>
                  <a:schemeClr val="tx1"/>
                </a:solidFill>
                <a:latin typeface="Itim" panose="020B0604020202020204" charset="-34"/>
                <a:ea typeface="Arial Black"/>
                <a:cs typeface="Itim" panose="020B0604020202020204" charset="-34"/>
                <a:sym typeface="Arial Black"/>
              </a:rPr>
              <a:t> de imagen</a:t>
            </a:r>
            <a:endParaRPr dirty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677" name="Google Shape;677;p12"/>
          <p:cNvSpPr txBox="1">
            <a:spLocks noGrp="1"/>
          </p:cNvSpPr>
          <p:nvPr>
            <p:ph type="subTitle" idx="1"/>
          </p:nvPr>
        </p:nvSpPr>
        <p:spPr>
          <a:xfrm>
            <a:off x="369887" y="1200150"/>
            <a:ext cx="4945062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1400" b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primeros</a:t>
            </a:r>
            <a:r>
              <a:rPr lang="en-US" sz="14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1400" b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Piensa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una persona que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haya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conocido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recientemente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que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indirectamente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comunicó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sentiste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acerca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persona?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Observaste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mensajes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enviados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voz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movimientos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corporales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lo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Cuánto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control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crees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 b="0" i="1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12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12052" t="-578" r="19746" b="-21687"/>
          <a:stretch/>
        </p:blipFill>
        <p:spPr>
          <a:xfrm>
            <a:off x="5391150" y="0"/>
            <a:ext cx="3752849" cy="6211566"/>
          </a:xfrm>
          <a:custGeom>
            <a:avLst/>
            <a:gdLst/>
            <a:ahLst/>
            <a:cxnLst/>
            <a:rect l="l" t="t" r="r" b="b"/>
            <a:pathLst>
              <a:path w="5475288" h="6858000" extrusionOk="0">
                <a:moveTo>
                  <a:pt x="1725546" y="0"/>
                </a:moveTo>
                <a:lnTo>
                  <a:pt x="5475288" y="0"/>
                </a:lnTo>
                <a:lnTo>
                  <a:pt x="5475288" y="6858000"/>
                </a:lnTo>
                <a:lnTo>
                  <a:pt x="1725545" y="6858000"/>
                </a:lnTo>
                <a:lnTo>
                  <a:pt x="1441507" y="6616491"/>
                </a:lnTo>
                <a:cubicBezTo>
                  <a:pt x="604936" y="5840934"/>
                  <a:pt x="70475" y="4808520"/>
                  <a:pt x="4994" y="3666742"/>
                </a:cubicBezTo>
                <a:lnTo>
                  <a:pt x="0" y="3492199"/>
                </a:lnTo>
                <a:lnTo>
                  <a:pt x="0" y="3365801"/>
                </a:lnTo>
                <a:lnTo>
                  <a:pt x="4994" y="3191258"/>
                </a:lnTo>
                <a:cubicBezTo>
                  <a:pt x="70475" y="2049480"/>
                  <a:pt x="604936" y="1017067"/>
                  <a:pt x="1441507" y="24151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79" name="Google Shape;679;p12"/>
          <p:cNvGrpSpPr/>
          <p:nvPr/>
        </p:nvGrpSpPr>
        <p:grpSpPr>
          <a:xfrm>
            <a:off x="328612" y="925512"/>
            <a:ext cx="3719512" cy="176212"/>
            <a:chOff x="4345425" y="2175475"/>
            <a:chExt cx="800750" cy="176025"/>
          </a:xfrm>
        </p:grpSpPr>
        <p:sp>
          <p:nvSpPr>
            <p:cNvPr id="680" name="Google Shape;680;p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13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12052" t="-578" r="19746" b="-21687"/>
          <a:stretch/>
        </p:blipFill>
        <p:spPr>
          <a:xfrm>
            <a:off x="5534025" y="-1"/>
            <a:ext cx="3609973" cy="6139543"/>
          </a:xfrm>
          <a:custGeom>
            <a:avLst/>
            <a:gdLst/>
            <a:ahLst/>
            <a:cxnLst/>
            <a:rect l="l" t="t" r="r" b="b"/>
            <a:pathLst>
              <a:path w="5475288" h="6858000" extrusionOk="0">
                <a:moveTo>
                  <a:pt x="1725546" y="0"/>
                </a:moveTo>
                <a:lnTo>
                  <a:pt x="5475288" y="0"/>
                </a:lnTo>
                <a:lnTo>
                  <a:pt x="5475288" y="6858000"/>
                </a:lnTo>
                <a:lnTo>
                  <a:pt x="1725545" y="6858000"/>
                </a:lnTo>
                <a:lnTo>
                  <a:pt x="1441507" y="6616491"/>
                </a:lnTo>
                <a:cubicBezTo>
                  <a:pt x="604936" y="5840934"/>
                  <a:pt x="70475" y="4808520"/>
                  <a:pt x="4994" y="3666742"/>
                </a:cubicBezTo>
                <a:lnTo>
                  <a:pt x="0" y="3492199"/>
                </a:lnTo>
                <a:lnTo>
                  <a:pt x="0" y="3365801"/>
                </a:lnTo>
                <a:lnTo>
                  <a:pt x="4994" y="3191258"/>
                </a:lnTo>
                <a:cubicBezTo>
                  <a:pt x="70475" y="2049480"/>
                  <a:pt x="604936" y="1017067"/>
                  <a:pt x="1441507" y="24151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87" name="Google Shape;687;p13"/>
          <p:cNvGrpSpPr/>
          <p:nvPr/>
        </p:nvGrpSpPr>
        <p:grpSpPr>
          <a:xfrm rot="420000">
            <a:off x="1200150" y="2351087"/>
            <a:ext cx="1557337" cy="584200"/>
            <a:chOff x="4345425" y="2175475"/>
            <a:chExt cx="800750" cy="176025"/>
          </a:xfrm>
        </p:grpSpPr>
        <p:sp>
          <p:nvSpPr>
            <p:cNvPr id="688" name="Google Shape;688;p1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13"/>
          <p:cNvGrpSpPr/>
          <p:nvPr/>
        </p:nvGrpSpPr>
        <p:grpSpPr>
          <a:xfrm>
            <a:off x="768759" y="1353302"/>
            <a:ext cx="4433913" cy="184298"/>
            <a:chOff x="4345425" y="2175475"/>
            <a:chExt cx="800750" cy="176025"/>
          </a:xfrm>
        </p:grpSpPr>
        <p:sp>
          <p:nvSpPr>
            <p:cNvPr id="691" name="Google Shape;691;p1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13"/>
          <p:cNvSpPr txBox="1">
            <a:spLocks noGrp="1"/>
          </p:cNvSpPr>
          <p:nvPr>
            <p:ph type="subTitle" idx="1"/>
          </p:nvPr>
        </p:nvSpPr>
        <p:spPr>
          <a:xfrm>
            <a:off x="804336" y="630238"/>
            <a:ext cx="5170487" cy="10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La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respuesta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a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estas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preguntas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te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ayudaran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a responder que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miras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tu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en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los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demás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y a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analizarte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a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ti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mismo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respecto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a la imagen que </a:t>
            </a:r>
            <a:r>
              <a:rPr lang="en-US" sz="1400" b="0" i="0" u="none" dirty="0" err="1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brindas</a:t>
            </a:r>
            <a:r>
              <a:rPr lang="en-US" sz="1400" b="0" i="0" u="none" dirty="0">
                <a:solidFill>
                  <a:srgbClr val="000000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.</a:t>
            </a:r>
            <a:endParaRPr dirty="0">
              <a:latin typeface="Itim" panose="020B0604020202020204" charset="-34"/>
              <a:cs typeface="Itim" panose="020B0604020202020204" charset="-34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(Jijena,2011)</a:t>
            </a:r>
            <a:endParaRPr dirty="0"/>
          </a:p>
        </p:txBody>
      </p:sp>
      <p:sp>
        <p:nvSpPr>
          <p:cNvPr id="694" name="Google Shape;694;p13"/>
          <p:cNvSpPr txBox="1"/>
          <p:nvPr/>
        </p:nvSpPr>
        <p:spPr>
          <a:xfrm>
            <a:off x="-22801" y="2453930"/>
            <a:ext cx="5391150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la imagen para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físico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oportunidad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pregúntate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exactamente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es lo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vestimenta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los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las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piezas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para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acercarte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maestros o bien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compañeros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los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sientes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admiración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preferencias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395287" y="1173162"/>
            <a:ext cx="46958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Dudas o Comentarios!</a:t>
            </a:r>
            <a:endParaRPr/>
          </a:p>
        </p:txBody>
      </p:sp>
      <p:grpSp>
        <p:nvGrpSpPr>
          <p:cNvPr id="700" name="Google Shape;700;p14"/>
          <p:cNvGrpSpPr/>
          <p:nvPr/>
        </p:nvGrpSpPr>
        <p:grpSpPr>
          <a:xfrm flipH="1">
            <a:off x="1273175" y="2255837"/>
            <a:ext cx="2384425" cy="176212"/>
            <a:chOff x="4345425" y="2175475"/>
            <a:chExt cx="800750" cy="176025"/>
          </a:xfrm>
        </p:grpSpPr>
        <p:sp>
          <p:nvSpPr>
            <p:cNvPr id="701" name="Google Shape;701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14"/>
          <p:cNvGrpSpPr/>
          <p:nvPr/>
        </p:nvGrpSpPr>
        <p:grpSpPr>
          <a:xfrm rot="780000">
            <a:off x="5767387" y="952500"/>
            <a:ext cx="2497137" cy="2401887"/>
            <a:chOff x="1857000" y="3245400"/>
            <a:chExt cx="1233825" cy="1186575"/>
          </a:xfrm>
        </p:grpSpPr>
        <p:sp>
          <p:nvSpPr>
            <p:cNvPr id="704" name="Google Shape;704;p1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14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711" name="Google Shape;711;p14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14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723" name="Google Shape;723;p1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14"/>
          <p:cNvSpPr txBox="1"/>
          <p:nvPr/>
        </p:nvSpPr>
        <p:spPr>
          <a:xfrm rot="780000">
            <a:off x="5680075" y="1457325"/>
            <a:ext cx="277018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Itim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5"/>
          <p:cNvSpPr txBox="1">
            <a:spLocks noGrp="1"/>
          </p:cNvSpPr>
          <p:nvPr>
            <p:ph type="title"/>
          </p:nvPr>
        </p:nvSpPr>
        <p:spPr>
          <a:xfrm>
            <a:off x="409575" y="563562"/>
            <a:ext cx="86074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/>
          </a:p>
        </p:txBody>
      </p:sp>
      <p:sp>
        <p:nvSpPr>
          <p:cNvPr id="738" name="Google Shape;738;p15"/>
          <p:cNvSpPr txBox="1">
            <a:spLocks noGrp="1"/>
          </p:cNvSpPr>
          <p:nvPr>
            <p:ph type="body" idx="1"/>
          </p:nvPr>
        </p:nvSpPr>
        <p:spPr>
          <a:xfrm>
            <a:off x="366712" y="1150937"/>
            <a:ext cx="8521700" cy="217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Jijena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Sánchez, R. (2011).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Imagen;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mejorarla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sostenerla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revertirla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Argentina: Nobuko.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Martín Rubio, R. (2021).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México: Editorial con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Ovejero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Bernal, A. (1990).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Psicología social y de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Universidad de Oviedo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Ediciones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Pérez Fernández, V., Gutiérrez Domínguez, M. T., García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García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A., &amp; Gómez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Bujedo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J. (2005).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psicológicos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básicos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Pearson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S.A.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Pérez Ortega, A. (2014).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 personal para Dummies 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Editorial Grupo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planeta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Pérez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Ortga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A. (2008).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 personal;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convertirse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opción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preferente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Editorial ESIC.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Ruiz, F. (2018).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Un nuevo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alrededor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Colombia: Lid Editorial.</a:t>
            </a:r>
            <a:endParaRPr dirty="0"/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Sanz de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Acedo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Lizarraga, M. L. (2010).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cognitivas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Superior.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Narcea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S.A. de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Ediciones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"/>
          <p:cNvSpPr txBox="1">
            <a:spLocks noGrp="1"/>
          </p:cNvSpPr>
          <p:nvPr>
            <p:ph type="title"/>
          </p:nvPr>
        </p:nvSpPr>
        <p:spPr>
          <a:xfrm>
            <a:off x="720725" y="1309687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Orden del día </a:t>
            </a:r>
            <a:endParaRPr/>
          </a:p>
        </p:txBody>
      </p:sp>
      <p:sp>
        <p:nvSpPr>
          <p:cNvPr id="382" name="Google Shape;382;p2"/>
          <p:cNvSpPr txBox="1">
            <a:spLocks noGrp="1"/>
          </p:cNvSpPr>
          <p:nvPr>
            <p:ph type="body" idx="1"/>
          </p:nvPr>
        </p:nvSpPr>
        <p:spPr>
          <a:xfrm>
            <a:off x="425450" y="2022475"/>
            <a:ext cx="4840287" cy="236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Ejercicio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1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1600" b="1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Quién</a:t>
            </a:r>
            <a:r>
              <a:rPr lang="en-US" sz="1600" b="1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eres</a:t>
            </a:r>
            <a:r>
              <a:rPr lang="en-US" sz="1600" b="1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¿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personal?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s-MX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efectiva</a:t>
            </a:r>
            <a:endParaRPr dirty="0"/>
          </a:p>
        </p:txBody>
      </p:sp>
      <p:grpSp>
        <p:nvGrpSpPr>
          <p:cNvPr id="383" name="Google Shape;383;p2"/>
          <p:cNvGrpSpPr/>
          <p:nvPr/>
        </p:nvGrpSpPr>
        <p:grpSpPr>
          <a:xfrm flipH="1">
            <a:off x="1273175" y="1973262"/>
            <a:ext cx="2384425" cy="176212"/>
            <a:chOff x="4345425" y="2175475"/>
            <a:chExt cx="800750" cy="176025"/>
          </a:xfrm>
        </p:grpSpPr>
        <p:sp>
          <p:nvSpPr>
            <p:cNvPr id="384" name="Google Shape;384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2"/>
          <p:cNvGrpSpPr/>
          <p:nvPr/>
        </p:nvGrpSpPr>
        <p:grpSpPr>
          <a:xfrm rot="780000">
            <a:off x="5649912" y="860425"/>
            <a:ext cx="2497137" cy="2401887"/>
            <a:chOff x="1857000" y="3245400"/>
            <a:chExt cx="1233825" cy="1186575"/>
          </a:xfrm>
        </p:grpSpPr>
        <p:sp>
          <p:nvSpPr>
            <p:cNvPr id="387" name="Google Shape;387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"/>
          <p:cNvGrpSpPr/>
          <p:nvPr/>
        </p:nvGrpSpPr>
        <p:grpSpPr>
          <a:xfrm rot="780000">
            <a:off x="7728220" y="2879908"/>
            <a:ext cx="1142420" cy="1961965"/>
            <a:chOff x="2947716" y="3613872"/>
            <a:chExt cx="637950" cy="1096378"/>
          </a:xfrm>
        </p:grpSpPr>
        <p:sp>
          <p:nvSpPr>
            <p:cNvPr id="394" name="Google Shape;394;p2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2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402" name="Google Shape;402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414" name="Google Shape;414;p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2"/>
          <p:cNvSpPr txBox="1">
            <a:spLocks noGrp="1"/>
          </p:cNvSpPr>
          <p:nvPr>
            <p:ph type="title"/>
          </p:nvPr>
        </p:nvSpPr>
        <p:spPr>
          <a:xfrm rot="1080000">
            <a:off x="5099050" y="1374775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" descr="Mujer con pelo azul y verde"/>
          <p:cNvPicPr preferRelativeResize="0"/>
          <p:nvPr/>
        </p:nvPicPr>
        <p:blipFill rotWithShape="1">
          <a:blip r:embed="rId3">
            <a:alphaModFix/>
          </a:blip>
          <a:srcRect r="13483"/>
          <a:stretch/>
        </p:blipFill>
        <p:spPr>
          <a:xfrm>
            <a:off x="1625820" y="-37632"/>
            <a:ext cx="7518180" cy="5153167"/>
          </a:xfrm>
          <a:custGeom>
            <a:avLst/>
            <a:gdLst/>
            <a:ahLst/>
            <a:cxnLst/>
            <a:rect l="l" t="t" r="r" b="b"/>
            <a:pathLst>
              <a:path w="9239250" h="4886324" extrusionOk="0">
                <a:moveTo>
                  <a:pt x="5307" y="0"/>
                </a:moveTo>
                <a:lnTo>
                  <a:pt x="9233943" y="0"/>
                </a:lnTo>
                <a:lnTo>
                  <a:pt x="9239250" y="211784"/>
                </a:lnTo>
                <a:lnTo>
                  <a:pt x="9239250" y="231244"/>
                </a:lnTo>
                <a:lnTo>
                  <a:pt x="9215723" y="701397"/>
                </a:lnTo>
                <a:cubicBezTo>
                  <a:pt x="8987021" y="2973800"/>
                  <a:pt x="7140923" y="4763722"/>
                  <a:pt x="4857367" y="4880525"/>
                </a:cubicBezTo>
                <a:lnTo>
                  <a:pt x="4630090" y="4886324"/>
                </a:lnTo>
                <a:lnTo>
                  <a:pt x="4609160" y="4886324"/>
                </a:lnTo>
                <a:lnTo>
                  <a:pt x="4381883" y="4880525"/>
                </a:lnTo>
                <a:cubicBezTo>
                  <a:pt x="2098327" y="4763722"/>
                  <a:pt x="252229" y="2973800"/>
                  <a:pt x="23528" y="701397"/>
                </a:cubicBezTo>
                <a:lnTo>
                  <a:pt x="0" y="231247"/>
                </a:lnTo>
                <a:lnTo>
                  <a:pt x="0" y="211779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29" name="Google Shape;429;p3"/>
          <p:cNvGrpSpPr/>
          <p:nvPr/>
        </p:nvGrpSpPr>
        <p:grpSpPr>
          <a:xfrm rot="300000">
            <a:off x="7031037" y="4440237"/>
            <a:ext cx="2079625" cy="585787"/>
            <a:chOff x="4345425" y="2175475"/>
            <a:chExt cx="800750" cy="176025"/>
          </a:xfrm>
        </p:grpSpPr>
        <p:sp>
          <p:nvSpPr>
            <p:cNvPr id="430" name="Google Shape;430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3"/>
          <p:cNvGrpSpPr/>
          <p:nvPr/>
        </p:nvGrpSpPr>
        <p:grpSpPr>
          <a:xfrm rot="780000">
            <a:off x="1260475" y="3048000"/>
            <a:ext cx="1435100" cy="585787"/>
            <a:chOff x="4345425" y="2175475"/>
            <a:chExt cx="800750" cy="176025"/>
          </a:xfrm>
        </p:grpSpPr>
        <p:sp>
          <p:nvSpPr>
            <p:cNvPr id="433" name="Google Shape;433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"/>
          <p:cNvGrpSpPr/>
          <p:nvPr/>
        </p:nvGrpSpPr>
        <p:grpSpPr>
          <a:xfrm flipH="1">
            <a:off x="608012" y="1006475"/>
            <a:ext cx="1584325" cy="176212"/>
            <a:chOff x="4345425" y="2175475"/>
            <a:chExt cx="800750" cy="176025"/>
          </a:xfrm>
        </p:grpSpPr>
        <p:sp>
          <p:nvSpPr>
            <p:cNvPr id="437" name="Google Shape;43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96837" y="473075"/>
            <a:ext cx="1744662" cy="230187"/>
            <a:chOff x="1394800" y="3522000"/>
            <a:chExt cx="1048650" cy="138275"/>
          </a:xfrm>
        </p:grpSpPr>
        <p:sp>
          <p:nvSpPr>
            <p:cNvPr id="440" name="Google Shape;440;p3"/>
            <p:cNvSpPr/>
            <p:nvPr/>
          </p:nvSpPr>
          <p:spPr>
            <a:xfrm>
              <a:off x="1394800" y="3522000"/>
              <a:ext cx="1048650" cy="124924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432013" y="3542026"/>
              <a:ext cx="167937" cy="58170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432013" y="3528676"/>
              <a:ext cx="291027" cy="110620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1851855" y="3563006"/>
              <a:ext cx="82060" cy="5340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732582" y="3533443"/>
              <a:ext cx="237592" cy="92501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030288" y="3568728"/>
              <a:ext cx="152670" cy="91547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014066" y="3538212"/>
              <a:ext cx="166983" cy="108713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199178" y="3542026"/>
              <a:ext cx="60114" cy="47681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186774" y="3540119"/>
              <a:ext cx="95419" cy="50541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3"/>
          <p:cNvGrpSpPr/>
          <p:nvPr/>
        </p:nvGrpSpPr>
        <p:grpSpPr>
          <a:xfrm>
            <a:off x="4171950" y="4197350"/>
            <a:ext cx="806450" cy="420687"/>
            <a:chOff x="1822875" y="1377000"/>
            <a:chExt cx="548075" cy="286550"/>
          </a:xfrm>
        </p:grpSpPr>
        <p:sp>
          <p:nvSpPr>
            <p:cNvPr id="450" name="Google Shape;450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4A1F569-6198-4647-A216-3FAB6D7D55E6}"/>
              </a:ext>
            </a:extLst>
          </p:cNvPr>
          <p:cNvSpPr txBox="1"/>
          <p:nvPr/>
        </p:nvSpPr>
        <p:spPr>
          <a:xfrm>
            <a:off x="382673" y="2371268"/>
            <a:ext cx="4572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INSTRUCCIONES:</a:t>
            </a:r>
          </a:p>
          <a:p>
            <a: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una hoja en blanco, dibuja una pirámide (que abarque casi todo el espacio); </a:t>
            </a:r>
            <a:b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traza una línea vertical por la mitad de la pirámide de tal modo que quede dividida en dos partes;</a:t>
            </a:r>
            <a:b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la mitad izquierda, escribe la palabra “yo”, abajo de esta palabra, escribe qué aspectos te ayudan a relacionarte con los demás</a:t>
            </a:r>
            <a:r>
              <a:rPr lang="es-MX" dirty="0">
                <a:latin typeface="Arial" panose="020B0604020202020204" pitchFamily="34" charset="0"/>
              </a:rPr>
              <a:t>; </a:t>
            </a:r>
          </a:p>
          <a:p>
            <a:r>
              <a:rPr lang="es-MX" dirty="0">
                <a:latin typeface="Arial" panose="020B0604020202020204" pitchFamily="34" charset="0"/>
              </a:rPr>
              <a:t>e</a:t>
            </a:r>
            <a:r>
              <a:rPr lang="es-MX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 la otra mitad, escribe todas las personas o los ambientes en donde te relacionas (familia, pareja, amigos, trabajo) y cómo son esas relaciones.</a:t>
            </a:r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2370D1B-123F-43EF-B92E-1C2CD90A1529}"/>
              </a:ext>
            </a:extLst>
          </p:cNvPr>
          <p:cNvSpPr txBox="1"/>
          <p:nvPr/>
        </p:nvSpPr>
        <p:spPr>
          <a:xfrm>
            <a:off x="-119854" y="27003"/>
            <a:ext cx="4572000" cy="48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●"/>
            </a:pPr>
            <a:r>
              <a:rPr lang="en-US" sz="2400" b="0" i="0" u="none" dirty="0" err="1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Ejercicio</a:t>
            </a:r>
            <a:r>
              <a:rPr lang="en-US" sz="2400" b="0" i="0" u="none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: </a:t>
            </a:r>
            <a:r>
              <a:rPr lang="en-US" sz="2400" b="1" i="1" u="none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¿</a:t>
            </a:r>
            <a:r>
              <a:rPr lang="en-US" sz="2400" b="1" i="1" u="none" dirty="0" err="1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Quién</a:t>
            </a:r>
            <a:r>
              <a:rPr lang="en-US" sz="2400" b="1" i="1" u="none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eres</a:t>
            </a:r>
            <a:r>
              <a:rPr lang="en-US" sz="2400" b="1" i="1" u="none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Arial"/>
              </a:rPr>
              <a:t>?</a:t>
            </a:r>
            <a:endParaRPr lang="en-US" sz="2400" b="1" i="1" dirty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" descr="Persona con un piercing en la nariz y un gran abrigo amaril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400" y="-16335"/>
            <a:ext cx="4165600" cy="5217568"/>
          </a:xfrm>
          <a:custGeom>
            <a:avLst/>
            <a:gdLst/>
            <a:ahLst/>
            <a:cxnLst/>
            <a:rect l="l" t="t" r="r" b="b"/>
            <a:pathLst>
              <a:path w="5475288" h="6858000" extrusionOk="0">
                <a:moveTo>
                  <a:pt x="1725546" y="0"/>
                </a:moveTo>
                <a:lnTo>
                  <a:pt x="5475288" y="0"/>
                </a:lnTo>
                <a:lnTo>
                  <a:pt x="5475288" y="6858000"/>
                </a:lnTo>
                <a:lnTo>
                  <a:pt x="1725545" y="6858000"/>
                </a:lnTo>
                <a:lnTo>
                  <a:pt x="1441507" y="6616491"/>
                </a:lnTo>
                <a:cubicBezTo>
                  <a:pt x="604936" y="5840934"/>
                  <a:pt x="70475" y="4808520"/>
                  <a:pt x="4994" y="3666742"/>
                </a:cubicBezTo>
                <a:lnTo>
                  <a:pt x="0" y="3492199"/>
                </a:lnTo>
                <a:lnTo>
                  <a:pt x="0" y="3365801"/>
                </a:lnTo>
                <a:lnTo>
                  <a:pt x="4994" y="3191258"/>
                </a:lnTo>
                <a:cubicBezTo>
                  <a:pt x="70475" y="2049480"/>
                  <a:pt x="604936" y="1017067"/>
                  <a:pt x="1441507" y="24151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64" name="Google Shape;464;p4"/>
          <p:cNvGrpSpPr/>
          <p:nvPr/>
        </p:nvGrpSpPr>
        <p:grpSpPr>
          <a:xfrm rot="780000">
            <a:off x="1300162" y="2554287"/>
            <a:ext cx="1435100" cy="585787"/>
            <a:chOff x="4345425" y="2175475"/>
            <a:chExt cx="800750" cy="176025"/>
          </a:xfrm>
        </p:grpSpPr>
        <p:sp>
          <p:nvSpPr>
            <p:cNvPr id="465" name="Google Shape;465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4"/>
          <p:cNvGrpSpPr/>
          <p:nvPr/>
        </p:nvGrpSpPr>
        <p:grpSpPr>
          <a:xfrm flipH="1">
            <a:off x="608012" y="1006475"/>
            <a:ext cx="1584325" cy="176212"/>
            <a:chOff x="4345425" y="2175475"/>
            <a:chExt cx="800750" cy="176025"/>
          </a:xfrm>
        </p:grpSpPr>
        <p:sp>
          <p:nvSpPr>
            <p:cNvPr id="468" name="Google Shape;468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4"/>
          <p:cNvGrpSpPr/>
          <p:nvPr/>
        </p:nvGrpSpPr>
        <p:grpSpPr>
          <a:xfrm>
            <a:off x="2722562" y="1684337"/>
            <a:ext cx="1744662" cy="230187"/>
            <a:chOff x="1394800" y="3522000"/>
            <a:chExt cx="1048650" cy="138275"/>
          </a:xfrm>
        </p:grpSpPr>
        <p:sp>
          <p:nvSpPr>
            <p:cNvPr id="471" name="Google Shape;471;p4"/>
            <p:cNvSpPr/>
            <p:nvPr/>
          </p:nvSpPr>
          <p:spPr>
            <a:xfrm>
              <a:off x="1394800" y="3522000"/>
              <a:ext cx="1048650" cy="124924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432013" y="3542026"/>
              <a:ext cx="167937" cy="58171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32013" y="3528675"/>
              <a:ext cx="291027" cy="110620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851855" y="3563005"/>
              <a:ext cx="82060" cy="5340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732582" y="3533443"/>
              <a:ext cx="237592" cy="92501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030288" y="3568727"/>
              <a:ext cx="152670" cy="91548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014066" y="3538211"/>
              <a:ext cx="166983" cy="108713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199178" y="3542026"/>
              <a:ext cx="60114" cy="47681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186774" y="3540119"/>
              <a:ext cx="95419" cy="50542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4171950" y="4197350"/>
            <a:ext cx="806450" cy="420687"/>
            <a:chOff x="1822875" y="1377000"/>
            <a:chExt cx="548075" cy="286550"/>
          </a:xfrm>
        </p:grpSpPr>
        <p:sp>
          <p:nvSpPr>
            <p:cNvPr id="481" name="Google Shape;481;p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4"/>
          <p:cNvSpPr txBox="1"/>
          <p:nvPr/>
        </p:nvSpPr>
        <p:spPr>
          <a:xfrm>
            <a:off x="425450" y="2089150"/>
            <a:ext cx="4719637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es?,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¿Porqué es importante? y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crearla?</a:t>
            </a:r>
            <a:endParaRPr/>
          </a:p>
        </p:txBody>
      </p:sp>
      <p:sp>
        <p:nvSpPr>
          <p:cNvPr id="491" name="Google Shape;491;p4"/>
          <p:cNvSpPr txBox="1">
            <a:spLocks noGrp="1"/>
          </p:cNvSpPr>
          <p:nvPr>
            <p:ph type="title"/>
          </p:nvPr>
        </p:nvSpPr>
        <p:spPr>
          <a:xfrm>
            <a:off x="0" y="161925"/>
            <a:ext cx="5865812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 b="1" i="0" u="none">
                <a:solidFill>
                  <a:srgbClr val="5387DB"/>
                </a:solidFill>
                <a:latin typeface="Arial Black"/>
                <a:ea typeface="Arial Black"/>
                <a:cs typeface="Arial Black"/>
                <a:sym typeface="Arial Black"/>
              </a:rPr>
              <a:t>ACERCA DE MI MARCA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12052" t="-578" r="19746" b="-21687"/>
          <a:stretch/>
        </p:blipFill>
        <p:spPr>
          <a:xfrm>
            <a:off x="4136272" y="0"/>
            <a:ext cx="5007728" cy="6211566"/>
          </a:xfrm>
          <a:custGeom>
            <a:avLst/>
            <a:gdLst/>
            <a:ahLst/>
            <a:cxnLst/>
            <a:rect l="l" t="t" r="r" b="b"/>
            <a:pathLst>
              <a:path w="5475288" h="6858000" extrusionOk="0">
                <a:moveTo>
                  <a:pt x="1725546" y="0"/>
                </a:moveTo>
                <a:lnTo>
                  <a:pt x="5475288" y="0"/>
                </a:lnTo>
                <a:lnTo>
                  <a:pt x="5475288" y="6858000"/>
                </a:lnTo>
                <a:lnTo>
                  <a:pt x="1725545" y="6858000"/>
                </a:lnTo>
                <a:lnTo>
                  <a:pt x="1441507" y="6616491"/>
                </a:lnTo>
                <a:cubicBezTo>
                  <a:pt x="604936" y="5840934"/>
                  <a:pt x="70475" y="4808520"/>
                  <a:pt x="4994" y="3666742"/>
                </a:cubicBezTo>
                <a:lnTo>
                  <a:pt x="0" y="3492199"/>
                </a:lnTo>
                <a:lnTo>
                  <a:pt x="0" y="3365801"/>
                </a:lnTo>
                <a:lnTo>
                  <a:pt x="4994" y="3191258"/>
                </a:lnTo>
                <a:cubicBezTo>
                  <a:pt x="70475" y="2049480"/>
                  <a:pt x="604936" y="1017067"/>
                  <a:pt x="1441507" y="2415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97" name="Google Shape;497;p5"/>
          <p:cNvSpPr txBox="1">
            <a:spLocks noGrp="1"/>
          </p:cNvSpPr>
          <p:nvPr>
            <p:ph type="title"/>
          </p:nvPr>
        </p:nvSpPr>
        <p:spPr>
          <a:xfrm>
            <a:off x="334962" y="57150"/>
            <a:ext cx="4643437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 i="0" u="non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¿QUÉ ES?  </a:t>
            </a:r>
            <a:endParaRPr/>
          </a:p>
        </p:txBody>
      </p:sp>
      <p:sp>
        <p:nvSpPr>
          <p:cNvPr id="498" name="Google Shape;498;p5"/>
          <p:cNvSpPr txBox="1"/>
          <p:nvPr/>
        </p:nvSpPr>
        <p:spPr>
          <a:xfrm>
            <a:off x="536575" y="860425"/>
            <a:ext cx="3459162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Una marca personal es aquello en lo que destacas, los valores, habilidades, acciones que los demás asocian contigo.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 tu otro yo profesional diseñado con el objetivo de influir en la forma en que los demás te perciben y transformar la percepción en oportunidad.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Esto se consigue diciéndole a tu entorno quien eres, que haces y que te diferencia o como aportas valor a tu mercado objetivo (Perez, 2008).</a:t>
            </a:r>
            <a:endParaRPr/>
          </a:p>
        </p:txBody>
      </p:sp>
      <p:grpSp>
        <p:nvGrpSpPr>
          <p:cNvPr id="499" name="Google Shape;499;p5"/>
          <p:cNvGrpSpPr/>
          <p:nvPr/>
        </p:nvGrpSpPr>
        <p:grpSpPr>
          <a:xfrm rot="2040000">
            <a:off x="7297737" y="2973387"/>
            <a:ext cx="1435100" cy="585787"/>
            <a:chOff x="4345425" y="2175475"/>
            <a:chExt cx="800750" cy="176025"/>
          </a:xfrm>
        </p:grpSpPr>
        <p:sp>
          <p:nvSpPr>
            <p:cNvPr id="500" name="Google Shape;500;p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5"/>
          <p:cNvGrpSpPr/>
          <p:nvPr/>
        </p:nvGrpSpPr>
        <p:grpSpPr>
          <a:xfrm flipH="1">
            <a:off x="1731962" y="4773612"/>
            <a:ext cx="2841625" cy="322262"/>
            <a:chOff x="4345425" y="2175475"/>
            <a:chExt cx="800750" cy="176025"/>
          </a:xfrm>
        </p:grpSpPr>
        <p:sp>
          <p:nvSpPr>
            <p:cNvPr id="503" name="Google Shape;503;p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5"/>
          <p:cNvGrpSpPr/>
          <p:nvPr/>
        </p:nvGrpSpPr>
        <p:grpSpPr>
          <a:xfrm>
            <a:off x="334962" y="615950"/>
            <a:ext cx="1744662" cy="230187"/>
            <a:chOff x="1394800" y="3522000"/>
            <a:chExt cx="1048650" cy="138275"/>
          </a:xfrm>
        </p:grpSpPr>
        <p:sp>
          <p:nvSpPr>
            <p:cNvPr id="506" name="Google Shape;506;p5"/>
            <p:cNvSpPr/>
            <p:nvPr/>
          </p:nvSpPr>
          <p:spPr>
            <a:xfrm>
              <a:off x="1394800" y="3522000"/>
              <a:ext cx="1048650" cy="124924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1432013" y="3542026"/>
              <a:ext cx="167937" cy="58170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1432013" y="3528676"/>
              <a:ext cx="291027" cy="110620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851855" y="3563006"/>
              <a:ext cx="82060" cy="5340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732582" y="3533443"/>
              <a:ext cx="237592" cy="92501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030288" y="3568728"/>
              <a:ext cx="152670" cy="91547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014066" y="3538212"/>
              <a:ext cx="166983" cy="108713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199178" y="3542026"/>
              <a:ext cx="60114" cy="47681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186774" y="3540119"/>
              <a:ext cx="95419" cy="50541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5"/>
          <p:cNvGrpSpPr/>
          <p:nvPr/>
        </p:nvGrpSpPr>
        <p:grpSpPr>
          <a:xfrm>
            <a:off x="5808662" y="4471987"/>
            <a:ext cx="806450" cy="420687"/>
            <a:chOff x="1822875" y="1377000"/>
            <a:chExt cx="548075" cy="286550"/>
          </a:xfrm>
        </p:grpSpPr>
        <p:sp>
          <p:nvSpPr>
            <p:cNvPr id="516" name="Google Shape;516;p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"/>
          <p:cNvSpPr txBox="1">
            <a:spLocks noGrp="1"/>
          </p:cNvSpPr>
          <p:nvPr>
            <p:ph type="subTitle" idx="1"/>
          </p:nvPr>
        </p:nvSpPr>
        <p:spPr>
          <a:xfrm>
            <a:off x="473075" y="1108075"/>
            <a:ext cx="8445500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que la gente te conozca, sepa lo que haces y obtengas el reconocimiento que mereces.</a:t>
            </a:r>
            <a:endParaRPr/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que te diferencies de tus competidores.</a:t>
            </a:r>
            <a:endParaRPr/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que tengas un papel activo en la creación de tu vida.</a:t>
            </a:r>
            <a:endParaRPr/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construir una identidad poderosa que por ende te ayude en todos los aspectos de tu vida.</a:t>
            </a:r>
            <a:endParaRPr/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1" indent="-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Pérez, 2014.</a:t>
            </a:r>
            <a:endParaRPr/>
          </a:p>
        </p:txBody>
      </p:sp>
      <p:grpSp>
        <p:nvGrpSpPr>
          <p:cNvPr id="530" name="Google Shape;530;p6"/>
          <p:cNvGrpSpPr/>
          <p:nvPr/>
        </p:nvGrpSpPr>
        <p:grpSpPr>
          <a:xfrm>
            <a:off x="473075" y="730250"/>
            <a:ext cx="5359400" cy="260350"/>
            <a:chOff x="1394800" y="3522000"/>
            <a:chExt cx="1048650" cy="138275"/>
          </a:xfrm>
        </p:grpSpPr>
        <p:sp>
          <p:nvSpPr>
            <p:cNvPr id="531" name="Google Shape;531;p6"/>
            <p:cNvSpPr/>
            <p:nvPr/>
          </p:nvSpPr>
          <p:spPr>
            <a:xfrm>
              <a:off x="1394800" y="3522000"/>
              <a:ext cx="1048650" cy="124785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432074" y="3542235"/>
              <a:ext cx="167424" cy="57334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432385" y="3528745"/>
              <a:ext cx="290739" cy="110452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851410" y="3562471"/>
              <a:ext cx="82625" cy="53961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732443" y="3533804"/>
              <a:ext cx="237313" cy="91903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030016" y="3568373"/>
              <a:ext cx="152825" cy="91902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014485" y="3538863"/>
              <a:ext cx="166181" cy="107922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199614" y="3542235"/>
              <a:ext cx="59328" cy="48059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187189" y="3539706"/>
              <a:ext cx="94739" cy="50588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6"/>
          <p:cNvSpPr txBox="1">
            <a:spLocks noGrp="1"/>
          </p:cNvSpPr>
          <p:nvPr>
            <p:ph type="title"/>
          </p:nvPr>
        </p:nvSpPr>
        <p:spPr>
          <a:xfrm>
            <a:off x="473075" y="344487"/>
            <a:ext cx="8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¿Por qué es importante hacer una marca personal?</a:t>
            </a:r>
            <a:endParaRPr/>
          </a:p>
        </p:txBody>
      </p:sp>
      <p:pic>
        <p:nvPicPr>
          <p:cNvPr id="541" name="Google Shape;5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675" y="3179762"/>
            <a:ext cx="3962400" cy="18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"/>
          <p:cNvSpPr txBox="1">
            <a:spLocks noGrp="1"/>
          </p:cNvSpPr>
          <p:nvPr>
            <p:ph type="title"/>
          </p:nvPr>
        </p:nvSpPr>
        <p:spPr>
          <a:xfrm>
            <a:off x="473075" y="266700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i="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¿Porqué tener una marca personal?</a:t>
            </a:r>
            <a:endParaRPr/>
          </a:p>
        </p:txBody>
      </p:sp>
      <p:sp>
        <p:nvSpPr>
          <p:cNvPr id="578" name="Google Shape;578;p8"/>
          <p:cNvSpPr txBox="1">
            <a:spLocks noGrp="1"/>
          </p:cNvSpPr>
          <p:nvPr>
            <p:ph type="body" idx="1"/>
          </p:nvPr>
        </p:nvSpPr>
        <p:spPr>
          <a:xfrm>
            <a:off x="638175" y="1525587"/>
            <a:ext cx="7702550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Arial"/>
              <a:buAutoNum type="arabicPeriod"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 la percepción de uno mismo. 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Existen personas que pueden llegar a sentirse desmoralizadas o poco valoradas,  Pues se sienten incapaces de mostrar sus verdaderas cualidades o aptitudes. Por el contrario, cuando se cuenta con un buen trabajo de marca personal, se demuestra una imagen más valiosa y mejora su proyección ante los demás,.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Arial"/>
              <a:buNone/>
            </a:pP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Arial"/>
              <a:buAutoNum type="arabicPeriod"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Construye buenas referencias. 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una marca personal definida, los demás te verán como un profesional, con metas claras y definidas, por lo que se sentirán seguros y confiados contigo. Esto favorecerá las relaciones futuras, tanto personales como profesionales.</a:t>
            </a:r>
            <a:endParaRPr/>
          </a:p>
        </p:txBody>
      </p:sp>
      <p:grpSp>
        <p:nvGrpSpPr>
          <p:cNvPr id="579" name="Google Shape;579;p8"/>
          <p:cNvGrpSpPr/>
          <p:nvPr/>
        </p:nvGrpSpPr>
        <p:grpSpPr>
          <a:xfrm>
            <a:off x="473075" y="758825"/>
            <a:ext cx="7388225" cy="260350"/>
            <a:chOff x="1394800" y="3522000"/>
            <a:chExt cx="1048650" cy="138275"/>
          </a:xfrm>
        </p:grpSpPr>
        <p:sp>
          <p:nvSpPr>
            <p:cNvPr id="580" name="Google Shape;580;p8"/>
            <p:cNvSpPr/>
            <p:nvPr/>
          </p:nvSpPr>
          <p:spPr>
            <a:xfrm>
              <a:off x="1394800" y="3522000"/>
              <a:ext cx="1048650" cy="124785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431978" y="3542235"/>
              <a:ext cx="167414" cy="57334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1432429" y="3528745"/>
              <a:ext cx="290666" cy="110452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851303" y="3562471"/>
              <a:ext cx="82693" cy="53961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1732333" y="3533804"/>
              <a:ext cx="237490" cy="91903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029984" y="3568373"/>
              <a:ext cx="152769" cy="91902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014436" y="3538863"/>
              <a:ext cx="166288" cy="107922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199651" y="3542235"/>
              <a:ext cx="59260" cy="48059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187259" y="3539706"/>
              <a:ext cx="94635" cy="50588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8"/>
          <p:cNvGrpSpPr/>
          <p:nvPr/>
        </p:nvGrpSpPr>
        <p:grpSpPr>
          <a:xfrm rot="-653365">
            <a:off x="4172090" y="4125809"/>
            <a:ext cx="1069088" cy="492423"/>
            <a:chOff x="1822875" y="1377000"/>
            <a:chExt cx="548075" cy="286550"/>
          </a:xfrm>
        </p:grpSpPr>
        <p:sp>
          <p:nvSpPr>
            <p:cNvPr id="590" name="Google Shape;590;p8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012" y="2727325"/>
            <a:ext cx="3013075" cy="173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7"/>
          <p:cNvGrpSpPr/>
          <p:nvPr/>
        </p:nvGrpSpPr>
        <p:grpSpPr>
          <a:xfrm>
            <a:off x="576262" y="582612"/>
            <a:ext cx="6991350" cy="228600"/>
            <a:chOff x="4345425" y="2175475"/>
            <a:chExt cx="800750" cy="176025"/>
          </a:xfrm>
        </p:grpSpPr>
        <p:sp>
          <p:nvSpPr>
            <p:cNvPr id="548" name="Google Shape;548;p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7"/>
          <p:cNvSpPr txBox="1">
            <a:spLocks noGrp="1"/>
          </p:cNvSpPr>
          <p:nvPr>
            <p:ph type="title"/>
          </p:nvPr>
        </p:nvSpPr>
        <p:spPr>
          <a:xfrm>
            <a:off x="477837" y="222250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Fases para crear tu marca personal</a:t>
            </a:r>
            <a:endParaRPr/>
          </a:p>
        </p:txBody>
      </p:sp>
      <p:grpSp>
        <p:nvGrpSpPr>
          <p:cNvPr id="551" name="Google Shape;551;p7"/>
          <p:cNvGrpSpPr/>
          <p:nvPr/>
        </p:nvGrpSpPr>
        <p:grpSpPr>
          <a:xfrm rot="1440000">
            <a:off x="7623175" y="276225"/>
            <a:ext cx="1601787" cy="612775"/>
            <a:chOff x="4038775" y="3369325"/>
            <a:chExt cx="1789725" cy="711700"/>
          </a:xfrm>
        </p:grpSpPr>
        <p:sp>
          <p:nvSpPr>
            <p:cNvPr id="552" name="Google Shape;552;p7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5205701" y="3590179"/>
              <a:ext cx="395549" cy="147503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7"/>
          <p:cNvSpPr txBox="1"/>
          <p:nvPr/>
        </p:nvSpPr>
        <p:spPr>
          <a:xfrm>
            <a:off x="-201612" y="1798637"/>
            <a:ext cx="601662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2.- Fase de desarrollo: Visualiza los objetivos que quieres cumplir de una forma mas tangible. Establece metas personales que te ayuden a crecer y mejorar tu marca personal. La experiencia es también fundamental para crearla.</a:t>
            </a:r>
            <a:endParaRPr/>
          </a:p>
          <a:p>
            <a:pPr marL="685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3.- Fase de lanzamiento: Pon en marcha la nueva versión de ti, tu yo definido y sostenible. Puede que existan personas que hacen lo mismo que tú, pero tu marca es el diferenciador que demuestra que eres único a través de la personalidad, filosofía y valores. </a:t>
            </a:r>
            <a:endParaRPr/>
          </a:p>
          <a:p>
            <a:pPr marL="6858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Rubio,2021 </a:t>
            </a:r>
            <a:endParaRPr/>
          </a:p>
        </p:txBody>
      </p:sp>
      <p:sp>
        <p:nvSpPr>
          <p:cNvPr id="572" name="Google Shape;572;p7"/>
          <p:cNvSpPr txBox="1"/>
          <p:nvPr/>
        </p:nvSpPr>
        <p:spPr>
          <a:xfrm>
            <a:off x="536575" y="604837"/>
            <a:ext cx="7970837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1.- Introspección: Encuentra y entiende el propósito vital y profesional de tu marca personal, reconociendo las fortalezas, debilidades, capacidades y oportunidades para saber qué es lo que necesita mejorar en ellas.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9"/>
          <p:cNvGrpSpPr/>
          <p:nvPr/>
        </p:nvGrpSpPr>
        <p:grpSpPr>
          <a:xfrm>
            <a:off x="5067300" y="520700"/>
            <a:ext cx="3354387" cy="349250"/>
            <a:chOff x="4345425" y="2175475"/>
            <a:chExt cx="800750" cy="176025"/>
          </a:xfrm>
        </p:grpSpPr>
        <p:sp>
          <p:nvSpPr>
            <p:cNvPr id="604" name="Google Shape;604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6" name="Google Shape;6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1235075"/>
            <a:ext cx="60134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"/>
          <p:cNvSpPr txBox="1">
            <a:spLocks noGrp="1"/>
          </p:cNvSpPr>
          <p:nvPr>
            <p:ph type="title"/>
          </p:nvPr>
        </p:nvSpPr>
        <p:spPr>
          <a:xfrm>
            <a:off x="320675" y="165100"/>
            <a:ext cx="86233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Tips para mejorar tu </a:t>
            </a:r>
            <a:br>
              <a:rPr lang="en-US" sz="3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marca personal</a:t>
            </a:r>
            <a:endParaRPr/>
          </a:p>
        </p:txBody>
      </p:sp>
      <p:grpSp>
        <p:nvGrpSpPr>
          <p:cNvPr id="608" name="Google Shape;608;p9"/>
          <p:cNvGrpSpPr/>
          <p:nvPr/>
        </p:nvGrpSpPr>
        <p:grpSpPr>
          <a:xfrm rot="2220000">
            <a:off x="6908800" y="1757362"/>
            <a:ext cx="2197100" cy="747712"/>
            <a:chOff x="4038775" y="3369325"/>
            <a:chExt cx="1789725" cy="711700"/>
          </a:xfrm>
        </p:grpSpPr>
        <p:sp>
          <p:nvSpPr>
            <p:cNvPr id="609" name="Google Shape;609;p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5205025" y="3591590"/>
              <a:ext cx="396999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742E4B-BEA3-4A3C-8F83-EA938FC545B4}"/>
</file>

<file path=customXml/itemProps2.xml><?xml version="1.0" encoding="utf-8"?>
<ds:datastoreItem xmlns:ds="http://schemas.openxmlformats.org/officeDocument/2006/customXml" ds:itemID="{4722B61F-54E3-4CF7-A7F1-5947D92F9146}"/>
</file>

<file path=customXml/itemProps3.xml><?xml version="1.0" encoding="utf-8"?>
<ds:datastoreItem xmlns:ds="http://schemas.openxmlformats.org/officeDocument/2006/customXml" ds:itemID="{CA91F6FB-96B8-4B66-B6A5-7C204D807AC8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1223</Words>
  <Application>Microsoft Office PowerPoint</Application>
  <PresentationFormat>Presentación en pantalla (16:9)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Itim</vt:lpstr>
      <vt:lpstr>Arial</vt:lpstr>
      <vt:lpstr>Arial Black</vt:lpstr>
      <vt:lpstr>Permanent Marker</vt:lpstr>
      <vt:lpstr>1_Online Notebook XL by Slidesgo</vt:lpstr>
      <vt:lpstr>4_Online Notebook XL by Slidesgo</vt:lpstr>
      <vt:lpstr>5_Online Notebook XL by Slidesgo</vt:lpstr>
      <vt:lpstr>2_Online Notebook XL by Slidesgo</vt:lpstr>
      <vt:lpstr>3_Online Notebook XL by Slidesgo</vt:lpstr>
      <vt:lpstr>Online Notebook XL by Slidesgo</vt:lpstr>
      <vt:lpstr>6_Online Notebook XL by Slidesgo</vt:lpstr>
      <vt:lpstr>7_Online Notebook XL by Slidesgo</vt:lpstr>
      <vt:lpstr>8_Online Notebook XL by Slidesgo</vt:lpstr>
      <vt:lpstr>9_Online Notebook XL by Slidesgo</vt:lpstr>
      <vt:lpstr>10_Online Notebook XL by Slidesgo</vt:lpstr>
      <vt:lpstr>Curso de Tutorías 2</vt:lpstr>
      <vt:lpstr>Orden del día </vt:lpstr>
      <vt:lpstr>Presentación de PowerPoint</vt:lpstr>
      <vt:lpstr>ACERCA DE MI MARCA</vt:lpstr>
      <vt:lpstr>¿QUÉ ES?  </vt:lpstr>
      <vt:lpstr>¿Por qué es importante hacer una marca personal?</vt:lpstr>
      <vt:lpstr>¿Porqué tener una marca personal?</vt:lpstr>
      <vt:lpstr>Fases para crear tu marca personal</vt:lpstr>
      <vt:lpstr>Tips para mejorar tu  marca personal</vt:lpstr>
      <vt:lpstr>1. Imagen </vt:lpstr>
      <vt:lpstr>3. Comunicación Efectiva </vt:lpstr>
      <vt:lpstr>Ejercicio: Análisis de imagen</vt:lpstr>
      <vt:lpstr>Presentación de PowerPoint</vt:lpstr>
      <vt:lpstr>Dudas o Comentarios!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2</dc:title>
  <dc:creator>Vanessa Aránzazu Rascón Gil</dc:creator>
  <cp:lastModifiedBy>Liliana Vizcarra</cp:lastModifiedBy>
  <cp:revision>2</cp:revision>
  <dcterms:modified xsi:type="dcterms:W3CDTF">2024-04-11T15:57:35Z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