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473" userDrawn="1">
          <p15:clr>
            <a:srgbClr val="000000"/>
          </p15:clr>
        </p15:guide>
        <p15:guide id="2" pos="10205" userDrawn="1">
          <p15:clr>
            <a:srgbClr val="000000"/>
          </p15:clr>
        </p15:guide>
        <p15:guide id="3" orient="horz" pos="10205" userDrawn="1">
          <p15:clr>
            <a:srgbClr val="000000"/>
          </p15:clr>
        </p15:guide>
        <p15:guide id="4" pos="12472" userDrawn="1">
          <p15:clr>
            <a:srgbClr val="000000"/>
          </p15:clr>
        </p15:guide>
        <p15:guide id="5" orient="horz" pos="11087" userDrawn="1">
          <p15:clr>
            <a:srgbClr val="000000"/>
          </p15:clr>
        </p15:guide>
        <p15:guide id="6" orient="horz" pos="9071" userDrawn="1">
          <p15:clr>
            <a:srgbClr val="000000"/>
          </p15:clr>
        </p15:guide>
        <p15:guide id="7" pos="12987" userDrawn="1">
          <p15:clr>
            <a:srgbClr val="000000"/>
          </p15:clr>
        </p15:guide>
        <p15:guide id="8" pos="15874" userDrawn="1">
          <p15:clr>
            <a:srgbClr val="000000"/>
          </p15:clr>
        </p15:guide>
        <p15:guide id="9" orient="horz" pos="27212" userDrawn="1">
          <p15:clr>
            <a:srgbClr val="A4A3A4"/>
          </p15:clr>
        </p15:guide>
        <p15:guide id="10" orient="horz" pos="13577" userDrawn="1">
          <p15:clr>
            <a:srgbClr val="A4A3A4"/>
          </p15:clr>
        </p15:guide>
        <p15:guide id="11" userDrawn="1">
          <p15:clr>
            <a:srgbClr val="A4A3A4"/>
          </p15:clr>
        </p15:guide>
        <p15:guide id="12" pos="20385" userDrawn="1">
          <p15:clr>
            <a:srgbClr val="A4A3A4"/>
          </p15:clr>
        </p15:guide>
        <p15:guide id="13" pos="2040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RwTJvnfAoNdN2lX+BBCLGUwkO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aceli Serna Gutierrez" initials="AS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060" y="-132"/>
      </p:cViewPr>
      <p:guideLst>
        <p:guide orient="horz" pos="12474"/>
        <p:guide orient="horz" pos="10206"/>
        <p:guide orient="horz" pos="11088"/>
        <p:guide orient="horz" pos="9072"/>
        <p:guide orient="horz" pos="27215"/>
        <p:guide orient="horz" pos="13578"/>
        <p:guide pos="10207"/>
        <p:guide pos="12474"/>
        <p:guide pos="12989"/>
        <p:guide pos="15876"/>
        <p:guide/>
        <p:guide pos="20388"/>
        <p:guide pos="204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2224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" y="0"/>
            <a:ext cx="32403884" cy="4320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620204" y="1730222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16" tIns="205746" rIns="411516" bIns="205746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0"/>
              <a:buFont typeface="Calibri"/>
              <a:buNone/>
              <a:defRPr sz="1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620204" y="10081265"/>
            <a:ext cx="29163645" cy="2851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16" tIns="205746" rIns="411516" bIns="205746" anchor="t" anchorCtr="0">
            <a:normAutofit/>
          </a:bodyPr>
          <a:lstStyle>
            <a:lvl1pPr marL="457200" marR="0" lvl="0" indent="-11430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144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620204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16" tIns="205746" rIns="411516" bIns="205746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1071386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16" tIns="205746" rIns="411516" bIns="205746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3222906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16" tIns="205746" rIns="411516" bIns="205746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7111424" y="10897701"/>
            <a:ext cx="13841659" cy="1861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just">
              <a:buSzPts val="4400"/>
            </a:pPr>
            <a:r>
              <a:rPr lang="es-ES" sz="4400" b="1" dirty="0">
                <a:solidFill>
                  <a:schemeClr val="dk1"/>
                </a:solidFill>
              </a:rPr>
              <a:t>RESULTADOS Y DISCUSION</a:t>
            </a:r>
          </a:p>
          <a:p>
            <a:pPr algn="just">
              <a:buSzPts val="4400"/>
            </a:pPr>
            <a:r>
              <a:rPr lang="es-ES" sz="4000" dirty="0">
                <a:solidFill>
                  <a:schemeClr val="dk1"/>
                </a:solidFill>
              </a:rPr>
              <a:t>Los resultados pueden ser expresados en forma de texto únicamente o se pueden incluir tablas y figuras, las cuales se enumeran en el orden de aparición. Interpretar los resultados y evitar sólo enunciarlos.</a:t>
            </a: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66859" y="3441808"/>
            <a:ext cx="29449304" cy="193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ctr">
              <a:buSzPts val="6000"/>
            </a:pPr>
            <a:r>
              <a:rPr lang="es-ES" sz="6000" b="1" dirty="0">
                <a:solidFill>
                  <a:schemeClr val="tx1"/>
                </a:solidFill>
              </a:rPr>
              <a:t>TÍTULO DEL TRABAJO CENTRADO, EN MAYÚSCULAS, EN NEGRITAS, TIPO DE LETRA ARIAL, TAMAÑO 60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96293" y="10897696"/>
            <a:ext cx="13785709" cy="26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just">
              <a:buSzPts val="4400"/>
            </a:pPr>
            <a:r>
              <a:rPr lang="es-ES" sz="4400" b="1" dirty="0">
                <a:solidFill>
                  <a:schemeClr val="dk1"/>
                </a:solidFill>
              </a:rPr>
              <a:t>INTRODUCCIÓN</a:t>
            </a:r>
            <a:endParaRPr sz="40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r>
              <a:rPr lang="es-ES" sz="4000" dirty="0">
                <a:solidFill>
                  <a:schemeClr val="dk1"/>
                </a:solidFill>
              </a:rPr>
              <a:t>Respaldar la información mediante la cita de referencias bibliográficas con número entre paréntesis. Al final de este apartado definir el objetivo del trabajo. 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496293" y="21367817"/>
            <a:ext cx="13824802" cy="1369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just">
              <a:buSzPts val="4400"/>
            </a:pPr>
            <a:r>
              <a:rPr lang="es-ES" sz="4400" b="1" dirty="0">
                <a:solidFill>
                  <a:schemeClr val="dk1"/>
                </a:solidFill>
              </a:rPr>
              <a:t>MATERIALES Y MÉTODOS </a:t>
            </a:r>
            <a:r>
              <a:rPr lang="es-ES" sz="4000" dirty="0">
                <a:solidFill>
                  <a:schemeClr val="dk1"/>
                </a:solidFill>
              </a:rPr>
              <a:t>Describir la metodología de forma tal que se establezcan claramente las técnicas aplicadas, las mediciones y la descripción de la selección de los sujetos de estudio.</a:t>
            </a: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400"/>
            </a:pPr>
            <a:endParaRPr sz="4000" dirty="0"/>
          </a:p>
          <a:p>
            <a:pPr algn="just">
              <a:buSzPts val="4000"/>
            </a:pPr>
            <a:endParaRPr sz="40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r>
              <a:rPr lang="es-ES" sz="4000" dirty="0">
                <a:solidFill>
                  <a:schemeClr val="dk1"/>
                </a:solidFill>
              </a:rPr>
              <a:t>Proporcionar suficiente información acorde con los objetivos del trabajo y de manera que se exprese con claridad lo que se realizó.</a:t>
            </a:r>
          </a:p>
          <a:p>
            <a:pPr algn="just">
              <a:buSzPts val="40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endParaRPr lang="es-ES" sz="40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endParaRPr sz="4000" dirty="0"/>
          </a:p>
          <a:p>
            <a:pPr algn="just">
              <a:buSzPts val="4000"/>
            </a:pPr>
            <a:endParaRPr sz="40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r>
              <a:rPr lang="es-ES" sz="4000" dirty="0">
                <a:solidFill>
                  <a:schemeClr val="dk1"/>
                </a:solidFill>
              </a:rPr>
              <a:t>Si se emplearon métodos que ya están publicados, en lugar de describirlos, citar las referencias; pero si se emplearon métodos publicados y se modificaron, detallar las modificaciones. Utilizar pretérito simple en los verbos.</a:t>
            </a:r>
            <a:endParaRPr sz="4000" dirty="0"/>
          </a:p>
        </p:txBody>
      </p:sp>
      <p:sp>
        <p:nvSpPr>
          <p:cNvPr id="88" name="Google Shape;88;p1"/>
          <p:cNvSpPr/>
          <p:nvPr/>
        </p:nvSpPr>
        <p:spPr>
          <a:xfrm>
            <a:off x="17111422" y="32212435"/>
            <a:ext cx="13755900" cy="26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just">
              <a:buSzPts val="4400"/>
            </a:pPr>
            <a:r>
              <a:rPr lang="es-ES" sz="4400" b="1" dirty="0">
                <a:solidFill>
                  <a:schemeClr val="dk1"/>
                </a:solidFill>
              </a:rPr>
              <a:t>CONCLUSIONES. </a:t>
            </a:r>
            <a:r>
              <a:rPr lang="es-ES" sz="4000" dirty="0">
                <a:solidFill>
                  <a:schemeClr val="dk1"/>
                </a:solidFill>
              </a:rPr>
              <a:t>Establecer las principales conclusiones respaldándose en forma lógica por los resultados obtenidos. Escribir las conclusiones en forma clara y concisa.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766859" y="5788126"/>
            <a:ext cx="28874956" cy="347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ctr">
              <a:buSzPts val="4400"/>
            </a:pPr>
            <a:r>
              <a:rPr lang="es-ES" sz="4400" dirty="0">
                <a:solidFill>
                  <a:schemeClr val="dk1"/>
                </a:solidFill>
              </a:rPr>
              <a:t>Nombre completo de cada autor: </a:t>
            </a:r>
            <a:endParaRPr sz="4400" dirty="0">
              <a:solidFill>
                <a:schemeClr val="dk1"/>
              </a:solidFill>
            </a:endParaRPr>
          </a:p>
          <a:p>
            <a:pPr algn="ctr">
              <a:buSzPts val="4400"/>
            </a:pPr>
            <a:r>
              <a:rPr lang="es-MX" sz="4400" dirty="0">
                <a:solidFill>
                  <a:schemeClr val="dk1"/>
                </a:solidFill>
              </a:rPr>
              <a:t>López-Araujo Lorenia*, Osorio-Gutiérrez Arturo, Vea-Martinez Giselle, Gómez-Llanes Abril</a:t>
            </a:r>
            <a:endParaRPr sz="4400" dirty="0">
              <a:solidFill>
                <a:schemeClr val="dk1"/>
              </a:solidFill>
            </a:endParaRPr>
          </a:p>
          <a:p>
            <a:pPr algn="ctr">
              <a:buSzPts val="4400"/>
            </a:pPr>
            <a:endParaRPr lang="es-ES" sz="4400" dirty="0">
              <a:solidFill>
                <a:schemeClr val="dk1"/>
              </a:solidFill>
            </a:endParaRPr>
          </a:p>
          <a:p>
            <a:pPr lvl="0" algn="ctr">
              <a:buSzPts val="4400"/>
            </a:pPr>
            <a:r>
              <a:rPr lang="es-ES" sz="4400" dirty="0">
                <a:solidFill>
                  <a:schemeClr val="dk1"/>
                </a:solidFill>
              </a:rPr>
              <a:t>Adscripción institucional de los autores (</a:t>
            </a:r>
            <a:r>
              <a:rPr lang="es-MX" sz="4400" dirty="0"/>
              <a:t>utilizando números en superíndice en el nombre del autor y la institución de afiliación)</a:t>
            </a:r>
            <a:r>
              <a:rPr lang="es-ES" sz="4400" dirty="0">
                <a:solidFill>
                  <a:schemeClr val="dk1"/>
                </a:solidFill>
              </a:rPr>
              <a:t> y correo electrónico del autor de correspondencia  (marcar con un asterisco). 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496294" y="39453309"/>
            <a:ext cx="29456789" cy="255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>
              <a:buSzPts val="4000"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Notas:</a:t>
            </a:r>
          </a:p>
          <a:p>
            <a:pPr>
              <a:buSzPts val="4000"/>
            </a:pPr>
            <a:r>
              <a:rPr lang="es-E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-Las palabras: 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Introducción, Metodología, Resultados y discusión, Conclusiones</a:t>
            </a:r>
            <a:r>
              <a:rPr lang="es-E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 </a:t>
            </a:r>
            <a:r>
              <a:rPr lang="es-E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Agradecimientos </a:t>
            </a:r>
            <a:r>
              <a:rPr lang="es-E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escritas con letra 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Arial negrita 44</a:t>
            </a:r>
            <a:r>
              <a:rPr lang="es-E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resto del texto de cada sección deberá ir escrito con letra Arial en tamaño 40, a menos que se indique otro formato.</a:t>
            </a:r>
          </a:p>
          <a:p>
            <a:pPr lvl="0">
              <a:buSzPts val="4000"/>
            </a:pPr>
            <a:r>
              <a:rPr lang="es-MX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-Las citas en el texto irán con números entre paréntesis y en orden de </a:t>
            </a:r>
            <a:r>
              <a:rPr lang="es-MX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aparición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3841044" y="37371614"/>
            <a:ext cx="26386486" cy="153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spAutoFit/>
          </a:bodyPr>
          <a:lstStyle/>
          <a:p>
            <a:pPr algn="just">
              <a:buSzPts val="4000"/>
            </a:pPr>
            <a:r>
              <a:rPr lang="es-ES" sz="4400" b="1" dirty="0">
                <a:solidFill>
                  <a:schemeClr val="dk1"/>
                </a:solidFill>
              </a:rPr>
              <a:t>Referencias.</a:t>
            </a:r>
            <a:endParaRPr lang="es-ES" sz="4400" dirty="0">
              <a:solidFill>
                <a:schemeClr val="dk1"/>
              </a:solidFill>
            </a:endParaRPr>
          </a:p>
          <a:p>
            <a:pPr algn="just">
              <a:buSzPts val="4000"/>
            </a:pPr>
            <a:r>
              <a:rPr lang="es-ES" sz="4400" dirty="0">
                <a:solidFill>
                  <a:schemeClr val="dk1"/>
                </a:solidFill>
              </a:rPr>
              <a:t> </a:t>
            </a:r>
            <a:r>
              <a:rPr lang="es-ES" sz="3500" dirty="0">
                <a:solidFill>
                  <a:schemeClr val="dk1"/>
                </a:solidFill>
              </a:rPr>
              <a:t>Se realizarán en formato APA y se utilizará letra Arial tamaño 35. Se irán mencionando por número de aparición en el texto </a:t>
            </a:r>
            <a:endParaRPr sz="3500" b="1" dirty="0">
              <a:solidFill>
                <a:schemeClr val="dk1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408828" y="794407"/>
            <a:ext cx="3493176" cy="170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ctr">
              <a:buSzPts val="3500"/>
            </a:pPr>
            <a:r>
              <a:rPr lang="es-ES" sz="3500" b="1" dirty="0">
                <a:solidFill>
                  <a:srgbClr val="F8F8F8"/>
                </a:solidFill>
              </a:rPr>
              <a:t>Logotipo </a:t>
            </a:r>
            <a:r>
              <a:rPr lang="es-ES" sz="3500" b="1" dirty="0">
                <a:solidFill>
                  <a:srgbClr val="F8F8F8"/>
                </a:solidFill>
              </a:rPr>
              <a:t>Institución de procedencia</a:t>
            </a:r>
            <a:endParaRPr sz="3500" b="1" dirty="0">
              <a:solidFill>
                <a:srgbClr val="F8F8F8"/>
              </a:solidFill>
            </a:endParaRPr>
          </a:p>
        </p:txBody>
      </p:sp>
      <p:sp>
        <p:nvSpPr>
          <p:cNvPr id="18" name="Google Shape;87;p1"/>
          <p:cNvSpPr/>
          <p:nvPr/>
        </p:nvSpPr>
        <p:spPr>
          <a:xfrm>
            <a:off x="1381846" y="15060853"/>
            <a:ext cx="13824802" cy="384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spAutoFit/>
          </a:bodyPr>
          <a:lstStyle/>
          <a:p>
            <a:pPr algn="just">
              <a:buSzPts val="4400"/>
            </a:pPr>
            <a:r>
              <a:rPr lang="es-ES" sz="4400" b="1" dirty="0">
                <a:solidFill>
                  <a:schemeClr val="dk1"/>
                </a:solidFill>
              </a:rPr>
              <a:t>OBJETIVO</a:t>
            </a:r>
          </a:p>
          <a:p>
            <a:pPr lvl="0" algn="just">
              <a:buSzPts val="4400"/>
            </a:pPr>
            <a:r>
              <a:rPr lang="es-ES" sz="4000" dirty="0">
                <a:solidFill>
                  <a:schemeClr val="dk1"/>
                </a:solidFill>
              </a:rPr>
              <a:t> </a:t>
            </a:r>
            <a:r>
              <a:rPr lang="es-MX" sz="4000" dirty="0">
                <a:solidFill>
                  <a:schemeClr val="dk1"/>
                </a:solidFill>
              </a:rPr>
              <a:t>Es claro y específico (se enfoca en un área particular de investigación). Es coherente y está en línea con los resultados y las conclusiones. Así mismo, está redactado respondiendo a las preguntas ¿Qué? ¿Cómo? y ¿Para qué? 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81D806F919F0439334356A5D2D6A17" ma:contentTypeVersion="1" ma:contentTypeDescription="Crear nuevo documento." ma:contentTypeScope="" ma:versionID="779f6c1e2c6fe5dfb2c7a77f3ec33d7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38D5DC-838A-4C5B-AD8D-27CAB2D18989}"/>
</file>

<file path=customXml/itemProps2.xml><?xml version="1.0" encoding="utf-8"?>
<ds:datastoreItem xmlns:ds="http://schemas.openxmlformats.org/officeDocument/2006/customXml" ds:itemID="{9852BEBC-680A-4819-937F-7AC2C07C1AFD}"/>
</file>

<file path=customXml/itemProps3.xml><?xml version="1.0" encoding="utf-8"?>
<ds:datastoreItem xmlns:ds="http://schemas.openxmlformats.org/officeDocument/2006/customXml" ds:itemID="{8C64B6C8-A41A-41A0-96C4-F6723D4E3F96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397</Words>
  <Application>Microsoft Office PowerPoint</Application>
  <PresentationFormat>Personalizado</PresentationFormat>
  <Paragraphs>55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Francisco Chávez Almanza</dc:creator>
  <cp:lastModifiedBy>Araceli Serna Gutierrez</cp:lastModifiedBy>
  <cp:revision>14</cp:revision>
  <dcterms:created xsi:type="dcterms:W3CDTF">2021-05-26T05:26:32Z</dcterms:created>
  <dcterms:modified xsi:type="dcterms:W3CDTF">2023-03-30T16:47:52Z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0x010100EC81D806F919F0439334356A5D2D6A17</vt:lpwstr>
  </property>
</Properties>
</file>