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2" r:id="rId1"/>
  </p:sldMasterIdLst>
  <p:notesMasterIdLst>
    <p:notesMasterId r:id="rId20"/>
  </p:notesMasterIdLst>
  <p:sldIdLst>
    <p:sldId id="256" r:id="rId2"/>
    <p:sldId id="352" r:id="rId3"/>
    <p:sldId id="257" r:id="rId4"/>
    <p:sldId id="258" r:id="rId5"/>
    <p:sldId id="264" r:id="rId6"/>
    <p:sldId id="265" r:id="rId7"/>
    <p:sldId id="260" r:id="rId8"/>
    <p:sldId id="341" r:id="rId9"/>
    <p:sldId id="342" r:id="rId10"/>
    <p:sldId id="343" r:id="rId11"/>
    <p:sldId id="345" r:id="rId12"/>
    <p:sldId id="346" r:id="rId13"/>
    <p:sldId id="347" r:id="rId14"/>
    <p:sldId id="259" r:id="rId15"/>
    <p:sldId id="348" r:id="rId16"/>
    <p:sldId id="349" r:id="rId17"/>
    <p:sldId id="351" r:id="rId18"/>
    <p:sldId id="262" r:id="rId19"/>
  </p:sldIdLst>
  <p:sldSz cx="9144000" cy="5143500" type="screen16x9"/>
  <p:notesSz cx="6858000" cy="9144000"/>
  <p:embeddedFontLst>
    <p:embeddedFont>
      <p:font typeface="Candara" panose="020E0502030303020204" pitchFamily="34" charset="0"/>
      <p:regular r:id="rId21"/>
      <p:bold r:id="rId22"/>
      <p:italic r:id="rId23"/>
      <p:boldItalic r:id="rId24"/>
    </p:embeddedFont>
    <p:embeddedFont>
      <p:font typeface="Itim" panose="020B0604020202020204" charset="-34"/>
      <p:regular r:id="rId25"/>
    </p:embeddedFont>
    <p:embeddedFont>
      <p:font typeface="Lexend" panose="020B0604020202020204" charset="0"/>
      <p:regular r:id="rId26"/>
      <p:bold r:id="rId27"/>
    </p:embeddedFont>
    <p:embeddedFont>
      <p:font typeface="Microsoft YaHei" panose="020B0503020204020204" pitchFamily="34" charset="-122"/>
      <p:regular r:id="rId28"/>
      <p:bold r:id="rId29"/>
    </p:embeddedFont>
    <p:embeddedFont>
      <p:font typeface="Permanent Marker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52F723-C52C-4585-956B-C436ADFB1634}">
  <a:tblStyle styleId="{7E52F723-C52C-4585-956B-C436ADFB16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8" autoAdjust="0"/>
    <p:restoredTop sz="94280" autoAdjust="0"/>
  </p:normalViewPr>
  <p:slideViewPr>
    <p:cSldViewPr snapToGrid="0">
      <p:cViewPr varScale="1">
        <p:scale>
          <a:sx n="142" d="100"/>
          <a:sy n="142" d="100"/>
        </p:scale>
        <p:origin x="972" y="114"/>
      </p:cViewPr>
      <p:guideLst>
        <p:guide orient="horz" pos="576"/>
        <p:guide pos="454"/>
        <p:guide pos="5306"/>
        <p:guide orient="horz" pos="2952"/>
        <p:guide orient="horz"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g11619fd1901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5" name="Google Shape;1605;g11619fd1901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1875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g11619fd1901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5" name="Google Shape;1605;g11619fd1901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g11619fd1901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5" name="Google Shape;1605;g11619fd1901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4462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g11619fd1901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5" name="Google Shape;1605;g11619fd1901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8587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11619fd1901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11619fd1901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25fc62721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1" name="Google Shape;641;g25fc62721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11619fd190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Google Shape;1538;g11619fd190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g11619fd1901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7" name="Google Shape;1567;g11619fd1901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11619fd1901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7" name="Google Shape;1847;g11619fd1901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g11619fd1901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0" name="Google Shape;1910;g11619fd1901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g11619fd1901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9" name="Google Shape;1649;g11619fd1901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g11619fd1901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0" name="Google Shape;1910;g11619fd1901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3958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g11619fd1901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0" name="Google Shape;1910;g11619fd1901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240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" name="Google Shape;14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rgbClr val="EEEEEE">
              <a:alpha val="47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" name="Google Shape;51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55" name="Google Shape;455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7" name="Google Shape;477;p17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17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479" name="Google Shape;479;p17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480" name="Google Shape;480;p17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481" name="Google Shape;481;p17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7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3" name="Google Shape;483;p17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5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4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59" name="Google Shape;1359;p47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60" name="Google Shape;1360;p4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61" name="Google Shape;1361;p4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2" name="Google Shape;1362;p4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4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4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4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4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7" name="Google Shape;1377;p4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378" name="Google Shape;1378;p4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4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4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4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4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4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4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4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4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4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93" name="Google Shape;1393;p4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4" name="Google Shape;1394;p4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5" name="Google Shape;1395;p4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6" name="Google Shape;1396;p4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4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4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6"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0" name="Google Shape;1400;p4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01" name="Google Shape;1401;p4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420" name="Google Shape;1420;p48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1" name="Google Shape;1421;p48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2" name="Google Shape;1422;p48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1423" name="Google Shape;1423;p48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8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8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8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8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8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8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8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8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8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8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7"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" name="Google Shape;1435;p4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36" name="Google Shape;1436;p4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8"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9" name="Google Shape;1459;p5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60" name="Google Shape;1460;p5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2" name="Google Shape;1482;p50"/>
          <p:cNvGrpSpPr/>
          <p:nvPr/>
        </p:nvGrpSpPr>
        <p:grpSpPr>
          <a:xfrm>
            <a:off x="2995920" y="1056023"/>
            <a:ext cx="3152176" cy="3031462"/>
            <a:chOff x="1857000" y="3245400"/>
            <a:chExt cx="1233825" cy="1186575"/>
          </a:xfrm>
        </p:grpSpPr>
        <p:sp>
          <p:nvSpPr>
            <p:cNvPr id="1483" name="Google Shape;1483;p50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0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0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0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39"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0" name="Google Shape;1490;p5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91" name="Google Shape;1491;p5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1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1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3" name="Google Shape;1513;p51"/>
          <p:cNvGrpSpPr/>
          <p:nvPr/>
        </p:nvGrpSpPr>
        <p:grpSpPr>
          <a:xfrm>
            <a:off x="262" y="2729663"/>
            <a:ext cx="2995174" cy="2414033"/>
            <a:chOff x="6562292" y="3785209"/>
            <a:chExt cx="1875030" cy="1511226"/>
          </a:xfrm>
        </p:grpSpPr>
        <p:grpSp>
          <p:nvGrpSpPr>
            <p:cNvPr id="1514" name="Google Shape;1514;p51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1515" name="Google Shape;1515;p51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9437" extrusionOk="0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51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9925" extrusionOk="0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7" name="Google Shape;1517;p51"/>
            <p:cNvSpPr/>
            <p:nvPr/>
          </p:nvSpPr>
          <p:spPr>
            <a:xfrm>
              <a:off x="6562292" y="4354432"/>
              <a:ext cx="1368335" cy="942004"/>
            </a:xfrm>
            <a:custGeom>
              <a:avLst/>
              <a:gdLst/>
              <a:ahLst/>
              <a:cxnLst/>
              <a:rect l="l" t="t" r="r" b="b"/>
              <a:pathLst>
                <a:path w="16999" h="11703" extrusionOk="0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4" name="Google Shape;54;p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3"/>
          <p:cNvSpPr txBox="1">
            <a:spLocks noGrp="1"/>
          </p:cNvSpPr>
          <p:nvPr>
            <p:ph type="subTitle" idx="1"/>
          </p:nvPr>
        </p:nvSpPr>
        <p:spPr>
          <a:xfrm>
            <a:off x="3117150" y="3530226"/>
            <a:ext cx="29097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1918650" y="1613852"/>
            <a:ext cx="5306700" cy="17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title" idx="2" hasCustomPrompt="1"/>
          </p:nvPr>
        </p:nvSpPr>
        <p:spPr>
          <a:xfrm>
            <a:off x="3843750" y="591078"/>
            <a:ext cx="1456500" cy="81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79" name="Google Shape;79;p3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80" name="Google Shape;80;p3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4" name="Google Shape;94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7" name="Google Shape;117;p4"/>
          <p:cNvSpPr txBox="1">
            <a:spLocks noGrp="1"/>
          </p:cNvSpPr>
          <p:nvPr>
            <p:ph type="body" idx="1"/>
          </p:nvPr>
        </p:nvSpPr>
        <p:spPr>
          <a:xfrm>
            <a:off x="720000" y="1170724"/>
            <a:ext cx="7704000" cy="38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92" name="Google Shape;192;p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7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7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40" name="Google Shape;240;p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Google Shape;259;p9"/>
          <p:cNvSpPr txBox="1">
            <a:spLocks noGrp="1"/>
          </p:cNvSpPr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0" name="Google Shape;260;p9"/>
          <p:cNvSpPr txBox="1">
            <a:spLocks noGrp="1"/>
          </p:cNvSpPr>
          <p:nvPr>
            <p:ph type="body" idx="1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261" name="Google Shape;261;p9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2" name="Google Shape;262;p9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13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293" name="Google Shape;293;p13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4" name="Google Shape;294;p1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95" name="Google Shape;295;p1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296" name="Google Shape;296;p1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1" name="Google Shape;311;p1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312" name="Google Shape;312;p1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1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1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1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27" name="Google Shape;327;p1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3" name="Google Shape;333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34" name="Google Shape;334;p13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5" name="Google Shape;335;p13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13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13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13"/>
          <p:cNvSpPr txBox="1">
            <a:spLocks noGrp="1"/>
          </p:cNvSpPr>
          <p:nvPr>
            <p:ph type="subTitle" idx="5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6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1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4" name="Google Shape;344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14"/>
          <p:cNvSpPr txBox="1">
            <a:spLocks noGrp="1"/>
          </p:cNvSpPr>
          <p:nvPr>
            <p:ph type="ctrTitle"/>
          </p:nvPr>
        </p:nvSpPr>
        <p:spPr>
          <a:xfrm>
            <a:off x="5908324" y="1290427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67" name="Google Shape;367;p14"/>
          <p:cNvSpPr txBox="1">
            <a:spLocks noGrp="1"/>
          </p:cNvSpPr>
          <p:nvPr>
            <p:ph type="subTitle" idx="1"/>
          </p:nvPr>
        </p:nvSpPr>
        <p:spPr>
          <a:xfrm>
            <a:off x="590832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8" name="Google Shape;368;p14"/>
          <p:cNvSpPr txBox="1">
            <a:spLocks noGrp="1"/>
          </p:cNvSpPr>
          <p:nvPr>
            <p:ph type="title" idx="2" hasCustomPrompt="1"/>
          </p:nvPr>
        </p:nvSpPr>
        <p:spPr>
          <a:xfrm>
            <a:off x="4903953" y="1280000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69" name="Google Shape;369;p14"/>
          <p:cNvSpPr txBox="1">
            <a:spLocks noGrp="1"/>
          </p:cNvSpPr>
          <p:nvPr>
            <p:ph type="subTitle" idx="3"/>
          </p:nvPr>
        </p:nvSpPr>
        <p:spPr>
          <a:xfrm>
            <a:off x="590832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0" name="Google Shape;370;p14"/>
          <p:cNvSpPr txBox="1">
            <a:spLocks noGrp="1"/>
          </p:cNvSpPr>
          <p:nvPr>
            <p:ph type="title" idx="4" hasCustomPrompt="1"/>
          </p:nvPr>
        </p:nvSpPr>
        <p:spPr>
          <a:xfrm>
            <a:off x="4903953" y="3277304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71" name="Google Shape;371;p14"/>
          <p:cNvSpPr txBox="1">
            <a:spLocks noGrp="1"/>
          </p:cNvSpPr>
          <p:nvPr>
            <p:ph type="subTitle" idx="5"/>
          </p:nvPr>
        </p:nvSpPr>
        <p:spPr>
          <a:xfrm>
            <a:off x="5908324" y="2589180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2" name="Google Shape;372;p14"/>
          <p:cNvSpPr txBox="1">
            <a:spLocks noGrp="1"/>
          </p:cNvSpPr>
          <p:nvPr>
            <p:ph type="title" idx="6" hasCustomPrompt="1"/>
          </p:nvPr>
        </p:nvSpPr>
        <p:spPr>
          <a:xfrm>
            <a:off x="4903953" y="2306644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73" name="Google Shape;373;p14"/>
          <p:cNvSpPr txBox="1">
            <a:spLocks noGrp="1"/>
          </p:cNvSpPr>
          <p:nvPr>
            <p:ph type="ctrTitle" idx="7"/>
          </p:nvPr>
        </p:nvSpPr>
        <p:spPr>
          <a:xfrm>
            <a:off x="5908324" y="2311104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74" name="Google Shape;374;p14"/>
          <p:cNvSpPr txBox="1">
            <a:spLocks noGrp="1"/>
          </p:cNvSpPr>
          <p:nvPr>
            <p:ph type="ctrTitle" idx="8"/>
          </p:nvPr>
        </p:nvSpPr>
        <p:spPr>
          <a:xfrm>
            <a:off x="5908324" y="3282994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75" name="Google Shape;375;p14"/>
          <p:cNvSpPr txBox="1">
            <a:spLocks noGrp="1"/>
          </p:cNvSpPr>
          <p:nvPr>
            <p:ph type="ctrTitle" idx="9"/>
          </p:nvPr>
        </p:nvSpPr>
        <p:spPr>
          <a:xfrm>
            <a:off x="1912664" y="1297314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76" name="Google Shape;376;p14"/>
          <p:cNvSpPr txBox="1">
            <a:spLocks noGrp="1"/>
          </p:cNvSpPr>
          <p:nvPr>
            <p:ph type="subTitle" idx="13"/>
          </p:nvPr>
        </p:nvSpPr>
        <p:spPr>
          <a:xfrm>
            <a:off x="191266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14"/>
          <p:cNvSpPr txBox="1">
            <a:spLocks noGrp="1"/>
          </p:cNvSpPr>
          <p:nvPr>
            <p:ph type="title" idx="14" hasCustomPrompt="1"/>
          </p:nvPr>
        </p:nvSpPr>
        <p:spPr>
          <a:xfrm>
            <a:off x="784376" y="1286887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14"/>
          <p:cNvSpPr txBox="1">
            <a:spLocks noGrp="1"/>
          </p:cNvSpPr>
          <p:nvPr>
            <p:ph type="subTitle" idx="15"/>
          </p:nvPr>
        </p:nvSpPr>
        <p:spPr>
          <a:xfrm>
            <a:off x="191266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16" hasCustomPrompt="1"/>
          </p:nvPr>
        </p:nvSpPr>
        <p:spPr>
          <a:xfrm>
            <a:off x="784376" y="3284192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7"/>
          </p:nvPr>
        </p:nvSpPr>
        <p:spPr>
          <a:xfrm>
            <a:off x="1912664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1" name="Google Shape;381;p14"/>
          <p:cNvSpPr txBox="1">
            <a:spLocks noGrp="1"/>
          </p:cNvSpPr>
          <p:nvPr>
            <p:ph type="title" idx="18" hasCustomPrompt="1"/>
          </p:nvPr>
        </p:nvSpPr>
        <p:spPr>
          <a:xfrm>
            <a:off x="784376" y="2313531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82" name="Google Shape;382;p14"/>
          <p:cNvSpPr txBox="1">
            <a:spLocks noGrp="1"/>
          </p:cNvSpPr>
          <p:nvPr>
            <p:ph type="ctrTitle" idx="19"/>
          </p:nvPr>
        </p:nvSpPr>
        <p:spPr>
          <a:xfrm>
            <a:off x="1912664" y="2304052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ctrTitle" idx="20"/>
          </p:nvPr>
        </p:nvSpPr>
        <p:spPr>
          <a:xfrm>
            <a:off x="1912664" y="3289882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1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1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87" name="Google Shape;387;p1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9" name="Google Shape;409;p15"/>
          <p:cNvSpPr txBox="1">
            <a:spLocks noGrp="1"/>
          </p:cNvSpPr>
          <p:nvPr>
            <p:ph type="subTitle" idx="1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0" name="Google Shape;410;p15"/>
          <p:cNvSpPr txBox="1">
            <a:spLocks noGrp="1"/>
          </p:cNvSpPr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1" name="Google Shape;411;p15"/>
          <p:cNvSpPr txBox="1">
            <a:spLocks noGrp="1"/>
          </p:cNvSpPr>
          <p:nvPr>
            <p:ph type="title" idx="2" hasCustomPrompt="1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412" name="Google Shape;412;p15"/>
          <p:cNvGrpSpPr/>
          <p:nvPr/>
        </p:nvGrpSpPr>
        <p:grpSpPr>
          <a:xfrm rot="-5072894" flipH="1">
            <a:off x="-1007770" y="1789630"/>
            <a:ext cx="3474349" cy="888902"/>
            <a:chOff x="3809875" y="1963175"/>
            <a:chExt cx="1923600" cy="492150"/>
          </a:xfrm>
        </p:grpSpPr>
        <p:sp>
          <p:nvSpPr>
            <p:cNvPr id="413" name="Google Shape;413;p15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15"/>
          <p:cNvGrpSpPr/>
          <p:nvPr/>
        </p:nvGrpSpPr>
        <p:grpSpPr>
          <a:xfrm rot="-375097">
            <a:off x="7330557" y="3418618"/>
            <a:ext cx="711742" cy="793298"/>
            <a:chOff x="6554696" y="509501"/>
            <a:chExt cx="711709" cy="793261"/>
          </a:xfrm>
        </p:grpSpPr>
        <p:sp>
          <p:nvSpPr>
            <p:cNvPr id="425" name="Google Shape;425;p15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3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eiglerformacion.com/mejorar-rendimiento-academico/" TargetMode="External"/><Relationship Id="rId2" Type="http://schemas.openxmlformats.org/officeDocument/2006/relationships/hyperlink" Target="http://www.uv.es/RELIEVE/v13n2/RELIEVEv13n2_5.htm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gMoBhilJm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tson.mx/oferta/Paginas/ofertaacademica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tson.mx/oferta/Paginas/ofertaacademica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58"/>
          <p:cNvSpPr txBox="1">
            <a:spLocks noGrp="1"/>
          </p:cNvSpPr>
          <p:nvPr>
            <p:ph type="ctrTitle"/>
          </p:nvPr>
        </p:nvSpPr>
        <p:spPr>
          <a:xfrm>
            <a:off x="2351850" y="1193132"/>
            <a:ext cx="4440300" cy="79818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800" dirty="0"/>
              <a:t>Curso 2</a:t>
            </a:r>
            <a:endParaRPr sz="4800" dirty="0"/>
          </a:p>
        </p:txBody>
      </p:sp>
      <p:sp>
        <p:nvSpPr>
          <p:cNvPr id="1535" name="Google Shape;1535;p58"/>
          <p:cNvSpPr txBox="1">
            <a:spLocks noGrp="1"/>
          </p:cNvSpPr>
          <p:nvPr>
            <p:ph type="subTitle" idx="1"/>
          </p:nvPr>
        </p:nvSpPr>
        <p:spPr>
          <a:xfrm>
            <a:off x="2311509" y="2475834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s-E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Tutor: </a:t>
            </a:r>
            <a:br>
              <a:rPr lang="es-ES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s-E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Nombre </a:t>
            </a:r>
            <a:r>
              <a:rPr lang="es-ES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Nombre</a:t>
            </a:r>
            <a:r>
              <a:rPr lang="es-E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Apellido </a:t>
            </a:r>
            <a:r>
              <a:rPr lang="es-ES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Apellido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Google Shape;1534;p58">
            <a:extLst>
              <a:ext uri="{FF2B5EF4-FFF2-40B4-BE49-F238E27FC236}">
                <a16:creationId xmlns:a16="http://schemas.microsoft.com/office/drawing/2014/main" id="{EDEC11BE-0DBF-4ED8-9DD3-7011F069493C}"/>
              </a:ext>
            </a:extLst>
          </p:cNvPr>
          <p:cNvSpPr txBox="1">
            <a:spLocks/>
          </p:cNvSpPr>
          <p:nvPr/>
        </p:nvSpPr>
        <p:spPr>
          <a:xfrm>
            <a:off x="2271167" y="1856450"/>
            <a:ext cx="4440300" cy="79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>
              <a:buClr>
                <a:schemeClr val="dk2"/>
              </a:buClr>
              <a:buSzPts val="1100"/>
              <a:buFont typeface="Arial"/>
              <a:buNone/>
            </a:pPr>
            <a:r>
              <a:rPr lang="es-MX" sz="2000" dirty="0"/>
              <a:t>Tutoría Inicial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004" y="40904"/>
            <a:ext cx="6829996" cy="510259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35936" y="1859876"/>
            <a:ext cx="1878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Por ejemplo: </a:t>
            </a:r>
            <a:r>
              <a:rPr lang="es-MX" sz="1200" dirty="0">
                <a:latin typeface="Candara" panose="020E0502030303020204" pitchFamily="34" charset="0"/>
              </a:rPr>
              <a:t>en este plan de estudios, el estudiante, no reprobó. Sin embargo se puede identificar materias donde requiere esforzarse.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806995" y="814790"/>
            <a:ext cx="32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/>
                </a:solidFill>
                <a:latin typeface="Candara" panose="020E0502030303020204" pitchFamily="34" charset="0"/>
              </a:rPr>
              <a:t>9</a:t>
            </a:r>
            <a:endParaRPr lang="es-MX" sz="11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831804" y="1937625"/>
            <a:ext cx="32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/>
                </a:solidFill>
                <a:latin typeface="Candara" panose="020E0502030303020204" pitchFamily="34" charset="0"/>
              </a:rPr>
              <a:t>7</a:t>
            </a:r>
            <a:endParaRPr lang="es-MX" sz="11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806995" y="1307366"/>
            <a:ext cx="443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/>
                </a:solidFill>
                <a:latin typeface="Candara" panose="020E0502030303020204" pitchFamily="34" charset="0"/>
              </a:rPr>
              <a:t>10</a:t>
            </a:r>
            <a:endParaRPr lang="es-MX" sz="11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831804" y="3273622"/>
            <a:ext cx="279991" cy="39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/>
                </a:solidFill>
                <a:latin typeface="Candara" panose="020E0502030303020204" pitchFamily="34" charset="0"/>
              </a:rPr>
              <a:t>9</a:t>
            </a:r>
            <a:endParaRPr lang="es-MX" sz="11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794590" y="4743390"/>
            <a:ext cx="32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/>
                </a:solidFill>
                <a:latin typeface="Candara" panose="020E0502030303020204" pitchFamily="34" charset="0"/>
              </a:rPr>
              <a:t>A</a:t>
            </a:r>
            <a:endParaRPr lang="es-MX" sz="11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587255" y="2392147"/>
            <a:ext cx="32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/>
                </a:solidFill>
                <a:latin typeface="Candara" panose="020E0502030303020204" pitchFamily="34" charset="0"/>
              </a:rPr>
              <a:t>8</a:t>
            </a:r>
            <a:endParaRPr lang="es-MX" sz="11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711302" y="2873512"/>
            <a:ext cx="443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/>
                </a:solidFill>
                <a:latin typeface="Candara" panose="020E0502030303020204" pitchFamily="34" charset="0"/>
              </a:rPr>
              <a:t>10</a:t>
            </a:r>
            <a:endParaRPr lang="es-MX" sz="11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798134" y="3858664"/>
            <a:ext cx="443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/>
                </a:solidFill>
                <a:latin typeface="Candara" panose="020E0502030303020204" pitchFamily="34" charset="0"/>
              </a:rPr>
              <a:t>9</a:t>
            </a:r>
            <a:endParaRPr lang="es-MX" sz="11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439981" y="4343280"/>
            <a:ext cx="32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/>
                </a:solidFill>
                <a:latin typeface="Candara" panose="020E0502030303020204" pitchFamily="34" charset="0"/>
              </a:rPr>
              <a:t>9</a:t>
            </a:r>
            <a:endParaRPr lang="es-MX" sz="11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13540" y="690325"/>
            <a:ext cx="18528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Candara" panose="020E0502030303020204" pitchFamily="34" charset="0"/>
              </a:rPr>
              <a:t>Ahora identificar las materias que cursaste el semestre anterior, así como si tuviste alguna reprobada.</a:t>
            </a:r>
            <a:endParaRPr lang="es-MX" dirty="0">
              <a:latin typeface="Candara" panose="020E0502030303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13424" y="3144617"/>
            <a:ext cx="18780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Algo de destacar: </a:t>
            </a:r>
            <a:r>
              <a:rPr lang="es-MX" sz="1200" dirty="0">
                <a:latin typeface="Candara" panose="020E0502030303020204" pitchFamily="34" charset="0"/>
              </a:rPr>
              <a:t>el estudiante, realizó su examen de ubicación al momento de ingresar a la universidad y acreditó el inglés introductorio con </a:t>
            </a:r>
            <a:r>
              <a:rPr lang="es-MX" sz="1200" b="1" dirty="0">
                <a:latin typeface="Candara" panose="020E0502030303020204" pitchFamily="34" charset="0"/>
              </a:rPr>
              <a:t>10</a:t>
            </a:r>
            <a:r>
              <a:rPr lang="es-MX" sz="1200" dirty="0">
                <a:latin typeface="Candara" panose="020E0502030303020204" pitchFamily="34" charset="0"/>
              </a:rPr>
              <a:t> y A1 con </a:t>
            </a:r>
            <a:r>
              <a:rPr lang="es-MX" sz="1200" b="1" dirty="0">
                <a:latin typeface="Candara" panose="020E0502030303020204" pitchFamily="34" charset="0"/>
              </a:rPr>
              <a:t>9 </a:t>
            </a:r>
            <a:r>
              <a:rPr lang="es-MX" sz="1200" dirty="0">
                <a:latin typeface="Candara" panose="020E0502030303020204" pitchFamily="34" charset="0"/>
              </a:rPr>
              <a:t>lo que significa que puede avanzar de nivel.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2752060" y="4346039"/>
            <a:ext cx="443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/>
                </a:solidFill>
                <a:latin typeface="Candara" panose="020E0502030303020204" pitchFamily="34" charset="0"/>
              </a:rPr>
              <a:t>10</a:t>
            </a:r>
            <a:endParaRPr lang="es-MX" sz="11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978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2" name="Google Shape;1912;p67"/>
          <p:cNvGrpSpPr/>
          <p:nvPr/>
        </p:nvGrpSpPr>
        <p:grpSpPr>
          <a:xfrm>
            <a:off x="5022757" y="-116515"/>
            <a:ext cx="1456473" cy="1079750"/>
            <a:chOff x="4319250" y="3137000"/>
            <a:chExt cx="885825" cy="524125"/>
          </a:xfrm>
        </p:grpSpPr>
        <p:sp>
          <p:nvSpPr>
            <p:cNvPr id="1913" name="Google Shape;1913;p67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7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7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7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7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7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7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7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7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7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7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5" name="Google Shape;1925;p67"/>
          <p:cNvSpPr txBox="1">
            <a:spLocks noGrp="1"/>
          </p:cNvSpPr>
          <p:nvPr>
            <p:ph type="title"/>
          </p:nvPr>
        </p:nvSpPr>
        <p:spPr>
          <a:xfrm>
            <a:off x="123520" y="0"/>
            <a:ext cx="5306700" cy="89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Actividad</a:t>
            </a:r>
            <a:endParaRPr dirty="0"/>
          </a:p>
        </p:txBody>
      </p:sp>
      <p:sp>
        <p:nvSpPr>
          <p:cNvPr id="1926" name="Google Shape;1926;p67"/>
          <p:cNvSpPr txBox="1">
            <a:spLocks noGrp="1"/>
          </p:cNvSpPr>
          <p:nvPr>
            <p:ph type="title" idx="2"/>
          </p:nvPr>
        </p:nvSpPr>
        <p:spPr>
          <a:xfrm>
            <a:off x="5022749" y="-40312"/>
            <a:ext cx="1456500" cy="81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2</a:t>
            </a:r>
            <a:endParaRPr dirty="0"/>
          </a:p>
        </p:txBody>
      </p:sp>
      <p:grpSp>
        <p:nvGrpSpPr>
          <p:cNvPr id="1927" name="Google Shape;1927;p67"/>
          <p:cNvGrpSpPr/>
          <p:nvPr/>
        </p:nvGrpSpPr>
        <p:grpSpPr>
          <a:xfrm>
            <a:off x="2093190" y="756138"/>
            <a:ext cx="4693836" cy="176025"/>
            <a:chOff x="4345425" y="2175475"/>
            <a:chExt cx="800750" cy="176025"/>
          </a:xfrm>
        </p:grpSpPr>
        <p:sp>
          <p:nvSpPr>
            <p:cNvPr id="1928" name="Google Shape;1928;p6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/>
          <p:cNvSpPr/>
          <p:nvPr/>
        </p:nvSpPr>
        <p:spPr>
          <a:xfrm>
            <a:off x="1448385" y="854375"/>
            <a:ext cx="6185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i="1" dirty="0">
                <a:latin typeface="Candara" panose="020E0502030303020204" pitchFamily="34" charset="0"/>
              </a:rPr>
              <a:t>Aplica solo para estudiantes que hayan reprobado alguna (s) materia (s). </a:t>
            </a:r>
          </a:p>
          <a:p>
            <a:pPr algn="ctr"/>
            <a:r>
              <a:rPr lang="es-MX" b="1" i="1" dirty="0">
                <a:latin typeface="Candara" panose="020E0502030303020204" pitchFamily="34" charset="0"/>
              </a:rPr>
              <a:t>**En caso de que no hayas reprobado pasar a la actividad 3.**</a:t>
            </a:r>
            <a:br>
              <a:rPr lang="es-MX" b="1" dirty="0">
                <a:latin typeface="Candara" panose="020E0502030303020204" pitchFamily="34" charset="0"/>
              </a:rPr>
            </a:br>
            <a:endParaRPr lang="es-MX" b="1" dirty="0">
              <a:latin typeface="Candara" panose="020E0502030303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1991" y="134891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16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Escribe en una hoja lo siguiente:</a:t>
            </a:r>
            <a:endParaRPr lang="es-MX" sz="1600" dirty="0">
              <a:solidFill>
                <a:schemeClr val="tx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64984" y="2051332"/>
            <a:ext cx="7181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MX" sz="1600" b="1" i="1" dirty="0">
                <a:latin typeface="Candara" panose="020E0502030303020204" pitchFamily="34" charset="0"/>
              </a:rPr>
              <a:t>Menciona los </a:t>
            </a:r>
            <a:r>
              <a:rPr lang="es-MX" sz="1600" b="1" i="1" u="sng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factores que influyeron para que reprobaras</a:t>
            </a:r>
            <a:r>
              <a:rPr lang="es-MX" sz="1600" b="1" i="1" dirty="0">
                <a:latin typeface="Candara" panose="020E0502030303020204" pitchFamily="34" charset="0"/>
              </a:rPr>
              <a:t>, de mayor a menor importancia .</a:t>
            </a:r>
            <a:endParaRPr lang="es-MX" sz="1600" dirty="0">
              <a:latin typeface="Candara" panose="020E0502030303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64984" y="2535452"/>
            <a:ext cx="7328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MX" sz="1600" b="1" i="1" dirty="0">
                <a:latin typeface="Candara" panose="020E0502030303020204" pitchFamily="34" charset="0"/>
              </a:rPr>
              <a:t>Enlista las </a:t>
            </a:r>
            <a:r>
              <a:rPr lang="es-MX" sz="1600" b="1" i="1" u="sng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acciones y conductas </a:t>
            </a:r>
            <a:r>
              <a:rPr lang="es-MX" sz="1600" b="1" i="1" dirty="0">
                <a:latin typeface="Candara" panose="020E0502030303020204" pitchFamily="34" charset="0"/>
              </a:rPr>
              <a:t>que te pueden llevar a </a:t>
            </a:r>
            <a:r>
              <a:rPr lang="es-MX" sz="1600" b="1" i="1" u="sng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aprobar las materias </a:t>
            </a:r>
            <a:r>
              <a:rPr lang="es-MX" sz="1600" b="1" i="1" dirty="0">
                <a:latin typeface="Candara" panose="020E0502030303020204" pitchFamily="34" charset="0"/>
              </a:rPr>
              <a:t>que se te hacen </a:t>
            </a:r>
            <a:r>
              <a:rPr lang="es-MX" sz="1600" b="1" i="1" u="sng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fáciles</a:t>
            </a:r>
            <a:r>
              <a:rPr lang="es-MX" sz="1600" b="1" i="1" dirty="0">
                <a:latin typeface="Candara" panose="020E0502030303020204" pitchFamily="34" charset="0"/>
              </a:rPr>
              <a:t>, pero puedes reprobar por falta de dedicación.</a:t>
            </a:r>
            <a:endParaRPr lang="es-MX" sz="1600" dirty="0">
              <a:latin typeface="Candara" panose="020E0502030303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164984" y="3094400"/>
            <a:ext cx="74261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i="1" dirty="0">
                <a:latin typeface="Candara" panose="020E0502030303020204" pitchFamily="34" charset="0"/>
              </a:rPr>
              <a:t>Enlista las </a:t>
            </a:r>
            <a:r>
              <a:rPr lang="es-MX" sz="1600" b="1" i="1" u="sng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acciones y conductas</a:t>
            </a:r>
            <a:r>
              <a:rPr lang="es-MX" sz="1600" b="1" i="1" dirty="0">
                <a:latin typeface="Candara" panose="020E0502030303020204" pitchFamily="34" charset="0"/>
              </a:rPr>
              <a:t> que te pueden llevar a </a:t>
            </a:r>
            <a:r>
              <a:rPr lang="es-MX" sz="1600" b="1" i="1" u="sng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aprobar las materias </a:t>
            </a:r>
            <a:r>
              <a:rPr lang="es-MX" sz="1600" b="1" i="1" dirty="0">
                <a:latin typeface="Candara" panose="020E0502030303020204" pitchFamily="34" charset="0"/>
              </a:rPr>
              <a:t>que se te hacen </a:t>
            </a:r>
            <a:r>
              <a:rPr lang="es-MX" sz="1600" b="1" i="1" u="sng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difíciles</a:t>
            </a:r>
            <a:r>
              <a:rPr lang="es-MX" sz="1600" b="1" i="1" dirty="0">
                <a:latin typeface="Candara" panose="020E0502030303020204" pitchFamily="34" charset="0"/>
              </a:rPr>
              <a:t>.</a:t>
            </a:r>
            <a:endParaRPr lang="es-MX" sz="1600" dirty="0">
              <a:latin typeface="Candara" panose="020E0502030303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164984" y="3579335"/>
            <a:ext cx="6118318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MX" sz="1600" b="1" i="1" dirty="0">
                <a:latin typeface="Candara" panose="020E0502030303020204" pitchFamily="34" charset="0"/>
              </a:rPr>
              <a:t>¿Qué tanto te </a:t>
            </a:r>
            <a:r>
              <a:rPr lang="es-MX" sz="1600" b="1" i="1" u="sng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comprometes</a:t>
            </a:r>
            <a:r>
              <a:rPr lang="es-MX" sz="1600" b="1" i="1" dirty="0">
                <a:latin typeface="Candara" panose="020E0502030303020204" pitchFamily="34" charset="0"/>
              </a:rPr>
              <a:t> a realizar lo que señalaste anteriormente para </a:t>
            </a:r>
            <a:r>
              <a:rPr lang="es-MX" sz="1600" b="1" i="1" u="sng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mejorar tu aprendizaje y tus calificaciones</a:t>
            </a:r>
            <a:r>
              <a:rPr lang="es-MX" sz="1600" b="1" i="1" dirty="0">
                <a:latin typeface="Candara" panose="020E0502030303020204" pitchFamily="34" charset="0"/>
              </a:rPr>
              <a:t>?.</a:t>
            </a:r>
            <a:endParaRPr lang="es-MX" sz="1600" dirty="0">
              <a:latin typeface="Candara" panose="020E0502030303020204" pitchFamily="34" charset="0"/>
            </a:endParaRPr>
          </a:p>
          <a:p>
            <a:br>
              <a:rPr lang="es-MX" sz="1600" dirty="0">
                <a:latin typeface="Candara" panose="020E0502030303020204" pitchFamily="34" charset="0"/>
              </a:rPr>
            </a:br>
            <a:endParaRPr lang="es-MX" sz="1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2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2" name="Google Shape;1912;p67"/>
          <p:cNvGrpSpPr/>
          <p:nvPr/>
        </p:nvGrpSpPr>
        <p:grpSpPr>
          <a:xfrm>
            <a:off x="5022757" y="-116515"/>
            <a:ext cx="1456473" cy="1079750"/>
            <a:chOff x="4319250" y="3137000"/>
            <a:chExt cx="885825" cy="524125"/>
          </a:xfrm>
        </p:grpSpPr>
        <p:sp>
          <p:nvSpPr>
            <p:cNvPr id="1913" name="Google Shape;1913;p67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7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7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7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7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7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7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7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7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7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7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5" name="Google Shape;1925;p67"/>
          <p:cNvSpPr txBox="1">
            <a:spLocks noGrp="1"/>
          </p:cNvSpPr>
          <p:nvPr>
            <p:ph type="title"/>
          </p:nvPr>
        </p:nvSpPr>
        <p:spPr>
          <a:xfrm>
            <a:off x="123520" y="0"/>
            <a:ext cx="5306700" cy="89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Actividad</a:t>
            </a:r>
            <a:endParaRPr dirty="0"/>
          </a:p>
        </p:txBody>
      </p:sp>
      <p:sp>
        <p:nvSpPr>
          <p:cNvPr id="1926" name="Google Shape;1926;p67"/>
          <p:cNvSpPr txBox="1">
            <a:spLocks noGrp="1"/>
          </p:cNvSpPr>
          <p:nvPr>
            <p:ph type="title" idx="2"/>
          </p:nvPr>
        </p:nvSpPr>
        <p:spPr>
          <a:xfrm>
            <a:off x="5022749" y="-40312"/>
            <a:ext cx="1456500" cy="81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3</a:t>
            </a:r>
            <a:endParaRPr dirty="0"/>
          </a:p>
        </p:txBody>
      </p:sp>
      <p:grpSp>
        <p:nvGrpSpPr>
          <p:cNvPr id="1927" name="Google Shape;1927;p67"/>
          <p:cNvGrpSpPr/>
          <p:nvPr/>
        </p:nvGrpSpPr>
        <p:grpSpPr>
          <a:xfrm>
            <a:off x="2093190" y="756138"/>
            <a:ext cx="4693836" cy="176025"/>
            <a:chOff x="4345425" y="2175475"/>
            <a:chExt cx="800750" cy="176025"/>
          </a:xfrm>
        </p:grpSpPr>
        <p:sp>
          <p:nvSpPr>
            <p:cNvPr id="1928" name="Google Shape;1928;p6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/>
          <p:cNvSpPr/>
          <p:nvPr/>
        </p:nvSpPr>
        <p:spPr>
          <a:xfrm>
            <a:off x="1020726" y="973644"/>
            <a:ext cx="6185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>
                <a:latin typeface="Candara" panose="020E0502030303020204" pitchFamily="34" charset="0"/>
              </a:rPr>
              <a:t>Metas para el segundo semestre:</a:t>
            </a:r>
            <a:br>
              <a:rPr lang="es-MX" sz="1600" dirty="0">
                <a:latin typeface="Candara" panose="020E0502030303020204" pitchFamily="34" charset="0"/>
              </a:rPr>
            </a:br>
            <a:endParaRPr lang="es-MX" sz="1600" b="1" dirty="0">
              <a:latin typeface="Candara" panose="020E0502030303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22453" y="178689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16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Escribe en una hoja/cuaderno lo siguiente:</a:t>
            </a:r>
            <a:endParaRPr lang="es-MX" sz="1600" dirty="0">
              <a:solidFill>
                <a:schemeClr val="tx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20726" y="1263679"/>
            <a:ext cx="7697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Candara" panose="020E0502030303020204" pitchFamily="34" charset="0"/>
              </a:rPr>
              <a:t>Después de revisar el plan de estudios y analizar el logro o las mejoras a trabajar este semestre. El estudiante va a determinar las metas específicas, medibles y alcanzables, para su segundo semestre.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137415" y="2069887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es-MX" sz="1500" b="1" i="1" dirty="0">
                <a:latin typeface="Candara" panose="020E0502030303020204" pitchFamily="34" charset="0"/>
              </a:rPr>
              <a:t>Escribe tres metas que quieres lograr en este semestre:</a:t>
            </a:r>
            <a:endParaRPr lang="es-MX" sz="1500" b="1" dirty="0">
              <a:latin typeface="Candara" panose="020E0502030303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22453" y="2567929"/>
            <a:ext cx="75727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MX" sz="1500" b="1" i="1" dirty="0">
                <a:latin typeface="Candara" panose="020E0502030303020204" pitchFamily="34" charset="0"/>
              </a:rPr>
              <a:t>Meta 1. Lo que quiero lograr es _____________ ¿para qué?____________ fecha ____________</a:t>
            </a:r>
            <a:br>
              <a:rPr lang="es-MX" sz="1500" dirty="0">
                <a:latin typeface="Candara" panose="020E0502030303020204" pitchFamily="34" charset="0"/>
              </a:rPr>
            </a:br>
            <a:endParaRPr lang="es-MX" sz="1500" dirty="0">
              <a:latin typeface="Candara" panose="020E050203030302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1083344" y="2893150"/>
            <a:ext cx="75727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MX" sz="1500" b="1" i="1" dirty="0">
                <a:latin typeface="Candara" panose="020E0502030303020204" pitchFamily="34" charset="0"/>
              </a:rPr>
              <a:t>Meta 2. Lo que quiero lograr es _____________ ¿para qué?____________ fecha ____________</a:t>
            </a:r>
            <a:br>
              <a:rPr lang="es-MX" sz="1500" dirty="0">
                <a:latin typeface="Candara" panose="020E0502030303020204" pitchFamily="34" charset="0"/>
              </a:rPr>
            </a:br>
            <a:endParaRPr lang="es-MX" sz="1500" dirty="0">
              <a:latin typeface="Candara" panose="020E0502030303020204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1044235" y="3170149"/>
            <a:ext cx="76118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MX" sz="1500" b="1" i="1" dirty="0">
                <a:latin typeface="Candara" panose="020E0502030303020204" pitchFamily="34" charset="0"/>
              </a:rPr>
              <a:t>Meta 3. Lo que quiero lograr es _____________ ¿para qué?____________ fecha ____________</a:t>
            </a:r>
            <a:br>
              <a:rPr lang="es-MX" sz="1500" dirty="0">
                <a:latin typeface="Candara" panose="020E0502030303020204" pitchFamily="34" charset="0"/>
              </a:rPr>
            </a:br>
            <a:endParaRPr lang="es-MX" sz="1500" dirty="0">
              <a:latin typeface="Candara" panose="020E0502030303020204" pitchFamily="34" charset="0"/>
            </a:endParaRPr>
          </a:p>
        </p:txBody>
      </p:sp>
      <p:pic>
        <p:nvPicPr>
          <p:cNvPr id="3074" name="Picture 2" descr="Qualification increase course, skills improvement coaching. professional development, school authority initiative, training for teachers concept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" t="7272" r="8813" b="8672"/>
          <a:stretch/>
        </p:blipFill>
        <p:spPr bwMode="auto">
          <a:xfrm>
            <a:off x="3294819" y="3682681"/>
            <a:ext cx="2135401" cy="146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23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ee vector man holding a clock time management con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" y="2978578"/>
            <a:ext cx="2164922" cy="216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16" name="Google Shape;1616;p61"/>
          <p:cNvGrpSpPr/>
          <p:nvPr/>
        </p:nvGrpSpPr>
        <p:grpSpPr>
          <a:xfrm rot="474658">
            <a:off x="3489536" y="2207254"/>
            <a:ext cx="1813962" cy="585348"/>
            <a:chOff x="4345425" y="2175475"/>
            <a:chExt cx="800750" cy="176025"/>
          </a:xfrm>
        </p:grpSpPr>
        <p:sp>
          <p:nvSpPr>
            <p:cNvPr id="1617" name="Google Shape;1617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5" name="Google Shape;1625;p61"/>
          <p:cNvGrpSpPr/>
          <p:nvPr/>
        </p:nvGrpSpPr>
        <p:grpSpPr>
          <a:xfrm>
            <a:off x="966862" y="423880"/>
            <a:ext cx="6794204" cy="236948"/>
            <a:chOff x="4345425" y="2175475"/>
            <a:chExt cx="800750" cy="176025"/>
          </a:xfrm>
        </p:grpSpPr>
        <p:sp>
          <p:nvSpPr>
            <p:cNvPr id="1626" name="Google Shape;1626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8" name="Google Shape;1628;p61"/>
          <p:cNvSpPr txBox="1">
            <a:spLocks noGrp="1"/>
          </p:cNvSpPr>
          <p:nvPr>
            <p:ph type="title" idx="21"/>
          </p:nvPr>
        </p:nvSpPr>
        <p:spPr>
          <a:xfrm>
            <a:off x="673971" y="99493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MX" dirty="0"/>
              <a:t>Consejos para un adecuado aprovechamiento académico</a:t>
            </a:r>
          </a:p>
        </p:txBody>
      </p:sp>
      <p:sp>
        <p:nvSpPr>
          <p:cNvPr id="1632" name="Google Shape;1632;p61"/>
          <p:cNvSpPr txBox="1">
            <a:spLocks noGrp="1"/>
          </p:cNvSpPr>
          <p:nvPr>
            <p:ph type="subTitle" idx="13"/>
          </p:nvPr>
        </p:nvSpPr>
        <p:spPr>
          <a:xfrm>
            <a:off x="2046578" y="2803485"/>
            <a:ext cx="6173434" cy="5642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/>
            <a:r>
              <a:rPr lang="es-MX" sz="1400" b="1" dirty="0">
                <a:latin typeface="Candara" panose="020E0502030303020204" pitchFamily="34" charset="0"/>
              </a:rPr>
              <a:t>Planificar los horarios es de vital </a:t>
            </a:r>
            <a:r>
              <a:rPr lang="es-MX" sz="1400" dirty="0">
                <a:latin typeface="Candara" panose="020E0502030303020204" pitchFamily="34" charset="0"/>
              </a:rPr>
              <a:t>importancia y una responsabilidad individual. </a:t>
            </a:r>
            <a:br>
              <a:rPr lang="es-MX" sz="1200" dirty="0">
                <a:latin typeface="Candara" panose="020E0502030303020204" pitchFamily="34" charset="0"/>
              </a:rPr>
            </a:br>
            <a:endParaRPr sz="1200" dirty="0">
              <a:latin typeface="Candara" panose="020E0502030303020204" pitchFamily="34" charset="0"/>
            </a:endParaRPr>
          </a:p>
        </p:txBody>
      </p:sp>
      <p:sp>
        <p:nvSpPr>
          <p:cNvPr id="1639" name="Google Shape;1639;p61"/>
          <p:cNvSpPr txBox="1">
            <a:spLocks noGrp="1"/>
          </p:cNvSpPr>
          <p:nvPr>
            <p:ph type="ctrTitle" idx="9"/>
          </p:nvPr>
        </p:nvSpPr>
        <p:spPr>
          <a:xfrm>
            <a:off x="3280056" y="2230203"/>
            <a:ext cx="24513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MX" dirty="0"/>
              <a:t>Organizar el tiempo</a:t>
            </a:r>
            <a:endParaRPr dirty="0"/>
          </a:p>
        </p:txBody>
      </p:sp>
      <p:sp>
        <p:nvSpPr>
          <p:cNvPr id="1640" name="Google Shape;1640;p61"/>
          <p:cNvSpPr txBox="1">
            <a:spLocks noGrp="1"/>
          </p:cNvSpPr>
          <p:nvPr>
            <p:ph type="title" idx="14"/>
          </p:nvPr>
        </p:nvSpPr>
        <p:spPr>
          <a:xfrm>
            <a:off x="2046578" y="2174621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42" name="Google Shape;1625;p61"/>
          <p:cNvGrpSpPr/>
          <p:nvPr/>
        </p:nvGrpSpPr>
        <p:grpSpPr>
          <a:xfrm>
            <a:off x="3242929" y="949289"/>
            <a:ext cx="2719345" cy="159051"/>
            <a:chOff x="4345425" y="2175475"/>
            <a:chExt cx="800750" cy="176025"/>
          </a:xfrm>
        </p:grpSpPr>
        <p:sp>
          <p:nvSpPr>
            <p:cNvPr id="43" name="Google Shape;1626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27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Rectángulo 10"/>
          <p:cNvSpPr/>
          <p:nvPr/>
        </p:nvSpPr>
        <p:spPr>
          <a:xfrm>
            <a:off x="791730" y="1271572"/>
            <a:ext cx="7209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MX" sz="1600" dirty="0">
                <a:latin typeface="Candara" panose="020E0502030303020204" pitchFamily="34" charset="0"/>
              </a:rPr>
              <a:t>Ser un estudiante productivo en el ámbito académico es un trabajo individual en el que deberás considerar algunos aspectos indispensables (Rendimiento académico: </a:t>
            </a:r>
            <a:r>
              <a:rPr lang="es-MX" sz="1600" dirty="0" err="1">
                <a:latin typeface="Candara" panose="020E0502030303020204" pitchFamily="34" charset="0"/>
              </a:rPr>
              <a:t>tips</a:t>
            </a:r>
            <a:r>
              <a:rPr lang="es-MX" sz="1600" dirty="0">
                <a:latin typeface="Candara" panose="020E0502030303020204" pitchFamily="34" charset="0"/>
              </a:rPr>
              <a:t> para ser productivo estudiando (2022).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046578" y="3405712"/>
            <a:ext cx="56674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indent="0"/>
            <a:r>
              <a:rPr lang="es-MX" dirty="0">
                <a:latin typeface="Candara" panose="020E0502030303020204" pitchFamily="34" charset="0"/>
              </a:rPr>
              <a:t>Es necesario </a:t>
            </a:r>
            <a:r>
              <a:rPr lang="es-MX" b="1" dirty="0">
                <a:latin typeface="Candara" panose="020E0502030303020204" pitchFamily="34" charset="0"/>
              </a:rPr>
              <a:t>organizarse y saber manejar las horas</a:t>
            </a:r>
            <a:r>
              <a:rPr lang="es-MX" dirty="0">
                <a:latin typeface="Candara" panose="020E0502030303020204" pitchFamily="34" charset="0"/>
              </a:rPr>
              <a:t> de dedicación en el estudio es clave para alcanzar un adecuado rendimiento académico. </a:t>
            </a:r>
          </a:p>
        </p:txBody>
      </p:sp>
    </p:spTree>
    <p:extLst>
      <p:ext uri="{BB962C8B-B14F-4D97-AF65-F5344CB8AC3E}">
        <p14:creationId xmlns:p14="http://schemas.microsoft.com/office/powerpoint/2010/main" val="172257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5" name="Google Shape;1625;p61"/>
          <p:cNvGrpSpPr/>
          <p:nvPr/>
        </p:nvGrpSpPr>
        <p:grpSpPr>
          <a:xfrm>
            <a:off x="966862" y="423880"/>
            <a:ext cx="6794204" cy="236948"/>
            <a:chOff x="4345425" y="2175475"/>
            <a:chExt cx="800750" cy="176025"/>
          </a:xfrm>
        </p:grpSpPr>
        <p:sp>
          <p:nvSpPr>
            <p:cNvPr id="1626" name="Google Shape;1626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8" name="Google Shape;1628;p61"/>
          <p:cNvSpPr txBox="1">
            <a:spLocks noGrp="1"/>
          </p:cNvSpPr>
          <p:nvPr>
            <p:ph type="title" idx="21"/>
          </p:nvPr>
        </p:nvSpPr>
        <p:spPr>
          <a:xfrm>
            <a:off x="673971" y="99493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MX" dirty="0"/>
              <a:t>Consejos para un adecuado aprovechamiento académico</a:t>
            </a:r>
          </a:p>
        </p:txBody>
      </p:sp>
      <p:grpSp>
        <p:nvGrpSpPr>
          <p:cNvPr id="42" name="Google Shape;1625;p61"/>
          <p:cNvGrpSpPr/>
          <p:nvPr/>
        </p:nvGrpSpPr>
        <p:grpSpPr>
          <a:xfrm>
            <a:off x="3242929" y="949289"/>
            <a:ext cx="2719345" cy="159051"/>
            <a:chOff x="4345425" y="2175475"/>
            <a:chExt cx="800750" cy="176025"/>
          </a:xfrm>
        </p:grpSpPr>
        <p:sp>
          <p:nvSpPr>
            <p:cNvPr id="43" name="Google Shape;1626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27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1607;p61"/>
          <p:cNvGrpSpPr/>
          <p:nvPr/>
        </p:nvGrpSpPr>
        <p:grpSpPr>
          <a:xfrm rot="474658">
            <a:off x="1268676" y="914365"/>
            <a:ext cx="1950866" cy="791795"/>
            <a:chOff x="4345425" y="2175475"/>
            <a:chExt cx="800750" cy="176025"/>
          </a:xfrm>
        </p:grpSpPr>
        <p:sp>
          <p:nvSpPr>
            <p:cNvPr id="55" name="Google Shape;1608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09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1630;p61"/>
          <p:cNvSpPr txBox="1">
            <a:spLocks noGrp="1"/>
          </p:cNvSpPr>
          <p:nvPr>
            <p:ph type="subTitle" idx="1"/>
          </p:nvPr>
        </p:nvSpPr>
        <p:spPr>
          <a:xfrm>
            <a:off x="594948" y="1776454"/>
            <a:ext cx="3150599" cy="7203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2"/>
              </a:buClr>
              <a:buSzPts val="1100"/>
            </a:pPr>
            <a:r>
              <a:rPr lang="es-MX" sz="1400" dirty="0">
                <a:latin typeface="Candara" panose="020E0502030303020204" pitchFamily="34" charset="0"/>
              </a:rPr>
              <a:t>Para fomentar una concentración durante el estudio se debe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contar o crear un espacio donde sea idóneo </a:t>
            </a:r>
            <a:r>
              <a:rPr lang="es-MX" sz="1400" dirty="0">
                <a:latin typeface="Candara" panose="020E0502030303020204" pitchFamily="34" charset="0"/>
              </a:rPr>
              <a:t>para el estudiante. </a:t>
            </a:r>
            <a:endParaRPr sz="1800" dirty="0">
              <a:latin typeface="Candara" panose="020E0502030303020204" pitchFamily="34" charset="0"/>
            </a:endParaRPr>
          </a:p>
        </p:txBody>
      </p:sp>
      <p:sp>
        <p:nvSpPr>
          <p:cNvPr id="58" name="Google Shape;1633;p61"/>
          <p:cNvSpPr txBox="1">
            <a:spLocks noGrp="1"/>
          </p:cNvSpPr>
          <p:nvPr>
            <p:ph type="ctrTitle"/>
          </p:nvPr>
        </p:nvSpPr>
        <p:spPr>
          <a:xfrm>
            <a:off x="1116169" y="1007439"/>
            <a:ext cx="2629378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MX" dirty="0"/>
              <a:t>Crea un espacio de estudio</a:t>
            </a:r>
            <a:br>
              <a:rPr lang="es-MX" dirty="0"/>
            </a:br>
            <a:endParaRPr dirty="0"/>
          </a:p>
        </p:txBody>
      </p:sp>
      <p:sp>
        <p:nvSpPr>
          <p:cNvPr id="59" name="Google Shape;1634;p61"/>
          <p:cNvSpPr txBox="1">
            <a:spLocks noGrp="1"/>
          </p:cNvSpPr>
          <p:nvPr>
            <p:ph type="title" idx="2"/>
          </p:nvPr>
        </p:nvSpPr>
        <p:spPr>
          <a:xfrm>
            <a:off x="373772" y="1038053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60" name="Rectángulo 59"/>
          <p:cNvSpPr/>
          <p:nvPr/>
        </p:nvSpPr>
        <p:spPr>
          <a:xfrm>
            <a:off x="578340" y="2848027"/>
            <a:ext cx="31672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just">
              <a:buClr>
                <a:schemeClr val="dk2"/>
              </a:buClr>
              <a:buSzPts val="1100"/>
            </a:pPr>
            <a:r>
              <a:rPr lang="es-MX" dirty="0">
                <a:latin typeface="Candara" panose="020E0502030303020204" pitchFamily="34" charset="0"/>
              </a:rPr>
              <a:t>Es decir, un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espacio acomodado y preparado </a:t>
            </a:r>
            <a:r>
              <a:rPr lang="es-MX" dirty="0">
                <a:latin typeface="Candara" panose="020E0502030303020204" pitchFamily="34" charset="0"/>
              </a:rPr>
              <a:t>con todos los materiales que necesitarás. </a:t>
            </a:r>
          </a:p>
        </p:txBody>
      </p:sp>
      <p:sp>
        <p:nvSpPr>
          <p:cNvPr id="61" name="Rectángulo 60"/>
          <p:cNvSpPr/>
          <p:nvPr/>
        </p:nvSpPr>
        <p:spPr>
          <a:xfrm>
            <a:off x="505239" y="3668657"/>
            <a:ext cx="35351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Candara" panose="020E0502030303020204" pitchFamily="34" charset="0"/>
              </a:rPr>
              <a:t>El propósito es que puedas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realizar correctamente las tareas </a:t>
            </a:r>
            <a:r>
              <a:rPr lang="es-MX" dirty="0">
                <a:latin typeface="Candara" panose="020E0502030303020204" pitchFamily="34" charset="0"/>
              </a:rPr>
              <a:t>y sacar el máximo provecho de las horas invertidas.</a:t>
            </a:r>
          </a:p>
        </p:txBody>
      </p:sp>
      <p:pic>
        <p:nvPicPr>
          <p:cNvPr id="62" name="Picture 4" descr="Free photo children desk interior desig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" t="40427" r="2333"/>
          <a:stretch/>
        </p:blipFill>
        <p:spPr bwMode="auto">
          <a:xfrm>
            <a:off x="5016996" y="3405217"/>
            <a:ext cx="2744070" cy="172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4363963" y="130895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500"/>
              </a:spcAft>
            </a:pPr>
            <a:r>
              <a:rPr lang="es-MX" dirty="0">
                <a:latin typeface="Candara" panose="020E0502030303020204" pitchFamily="34" charset="0"/>
              </a:rPr>
              <a:t>Para maximizar tu rendimiento académico, procura que el sitio donde vas a estudiar:</a:t>
            </a:r>
            <a:endParaRPr lang="es-MX" sz="1600" dirty="0"/>
          </a:p>
        </p:txBody>
      </p:sp>
      <p:sp>
        <p:nvSpPr>
          <p:cNvPr id="21" name="Rectángulo 20"/>
          <p:cNvSpPr/>
          <p:nvPr/>
        </p:nvSpPr>
        <p:spPr>
          <a:xfrm>
            <a:off x="4193316" y="1856135"/>
            <a:ext cx="49506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7050" indent="-285750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Candara" panose="020E0502030303020204" pitchFamily="34" charset="0"/>
              </a:rPr>
              <a:t>Esté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ordenado y equipado</a:t>
            </a:r>
            <a:r>
              <a:rPr lang="es-MX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s-MX" dirty="0">
                <a:latin typeface="Candara" panose="020E0502030303020204" pitchFamily="34" charset="0"/>
              </a:rPr>
              <a:t>con mobiliario ergonómico.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4193315" y="2138987"/>
            <a:ext cx="4742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7050" indent="-285750" fontAlgn="base">
              <a:buFont typeface="Arial" panose="020B0604020202020204" pitchFamily="34" charset="0"/>
              <a:buChar char="•"/>
            </a:pPr>
            <a:r>
              <a:rPr lang="es-MX" dirty="0">
                <a:latin typeface="Candara" panose="020E0502030303020204" pitchFamily="34" charset="0"/>
              </a:rPr>
              <a:t>Tenga buena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ventilación</a:t>
            </a:r>
            <a:r>
              <a:rPr lang="es-MX" dirty="0">
                <a:latin typeface="Candara" panose="020E0502030303020204" pitchFamily="34" charset="0"/>
              </a:rPr>
              <a:t>, la temperatura correcta y una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iluminación adecuada</a:t>
            </a:r>
            <a:r>
              <a:rPr lang="es-MX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4424320" y="2613085"/>
            <a:ext cx="41424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Candara" panose="020E0502030303020204" pitchFamily="34" charset="0"/>
              </a:rPr>
              <a:t>Sea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tranquilo, silencioso</a:t>
            </a:r>
            <a:r>
              <a:rPr lang="es-MX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s-MX" dirty="0">
                <a:latin typeface="Candara" panose="020E0502030303020204" pitchFamily="34" charset="0"/>
              </a:rPr>
              <a:t>y libre de distracciones.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4424320" y="2895337"/>
            <a:ext cx="4985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Candara" panose="020E0502030303020204" pitchFamily="34" charset="0"/>
              </a:rPr>
              <a:t>Disponga de todo el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material de estudio</a:t>
            </a:r>
            <a:r>
              <a:rPr lang="es-MX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s-MX" dirty="0">
                <a:latin typeface="Candara" panose="020E0502030303020204" pitchFamily="34" charset="0"/>
              </a:rPr>
              <a:t>que vas a necesitar: libros, apuntes, herramientas para escribir,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ee vector checklist concept illust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8" t="14756" r="9526" b="13738"/>
          <a:stretch/>
        </p:blipFill>
        <p:spPr bwMode="auto">
          <a:xfrm>
            <a:off x="2777373" y="3560498"/>
            <a:ext cx="1782948" cy="157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10" name="Google Shape;1610;p61"/>
          <p:cNvGrpSpPr/>
          <p:nvPr/>
        </p:nvGrpSpPr>
        <p:grpSpPr>
          <a:xfrm rot="474658">
            <a:off x="6076339" y="983766"/>
            <a:ext cx="2115267" cy="762823"/>
            <a:chOff x="4345425" y="2175475"/>
            <a:chExt cx="800750" cy="176025"/>
          </a:xfrm>
        </p:grpSpPr>
        <p:sp>
          <p:nvSpPr>
            <p:cNvPr id="1611" name="Google Shape;1611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9" name="Google Shape;1619;p61"/>
          <p:cNvGrpSpPr/>
          <p:nvPr/>
        </p:nvGrpSpPr>
        <p:grpSpPr>
          <a:xfrm rot="474658">
            <a:off x="1445427" y="1038826"/>
            <a:ext cx="1557467" cy="585348"/>
            <a:chOff x="4345425" y="2175475"/>
            <a:chExt cx="800750" cy="176025"/>
          </a:xfrm>
        </p:grpSpPr>
        <p:sp>
          <p:nvSpPr>
            <p:cNvPr id="1620" name="Google Shape;1620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5" name="Google Shape;1625;p61"/>
          <p:cNvGrpSpPr/>
          <p:nvPr/>
        </p:nvGrpSpPr>
        <p:grpSpPr>
          <a:xfrm>
            <a:off x="966862" y="423880"/>
            <a:ext cx="6794204" cy="236948"/>
            <a:chOff x="4345425" y="2175475"/>
            <a:chExt cx="800750" cy="176025"/>
          </a:xfrm>
        </p:grpSpPr>
        <p:sp>
          <p:nvSpPr>
            <p:cNvPr id="1626" name="Google Shape;1626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8" name="Google Shape;1628;p61"/>
          <p:cNvSpPr txBox="1">
            <a:spLocks noGrp="1"/>
          </p:cNvSpPr>
          <p:nvPr>
            <p:ph type="title" idx="21"/>
          </p:nvPr>
        </p:nvSpPr>
        <p:spPr>
          <a:xfrm>
            <a:off x="673971" y="99493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MX" sz="2800" dirty="0"/>
              <a:t>Consejos para un adecuado aprovechamiento académico</a:t>
            </a:r>
          </a:p>
        </p:txBody>
      </p:sp>
      <p:sp>
        <p:nvSpPr>
          <p:cNvPr id="1636" name="Google Shape;1636;p61"/>
          <p:cNvSpPr txBox="1">
            <a:spLocks noGrp="1"/>
          </p:cNvSpPr>
          <p:nvPr>
            <p:ph type="title" idx="6"/>
          </p:nvPr>
        </p:nvSpPr>
        <p:spPr>
          <a:xfrm>
            <a:off x="5137287" y="1116092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1637" name="Google Shape;1637;p61"/>
          <p:cNvSpPr txBox="1">
            <a:spLocks noGrp="1"/>
          </p:cNvSpPr>
          <p:nvPr>
            <p:ph type="ctrTitle" idx="7"/>
          </p:nvPr>
        </p:nvSpPr>
        <p:spPr>
          <a:xfrm>
            <a:off x="5838086" y="1044158"/>
            <a:ext cx="3040099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MX" dirty="0"/>
              <a:t>Planifica y da momentos de descanso</a:t>
            </a:r>
            <a:br>
              <a:rPr lang="es-MX" b="0" dirty="0"/>
            </a:br>
            <a:br>
              <a:rPr lang="es-MX" dirty="0"/>
            </a:br>
            <a:endParaRPr dirty="0"/>
          </a:p>
        </p:txBody>
      </p:sp>
      <p:sp>
        <p:nvSpPr>
          <p:cNvPr id="1644" name="Google Shape;1644;p61"/>
          <p:cNvSpPr txBox="1">
            <a:spLocks noGrp="1"/>
          </p:cNvSpPr>
          <p:nvPr>
            <p:ph type="title" idx="18"/>
          </p:nvPr>
        </p:nvSpPr>
        <p:spPr>
          <a:xfrm>
            <a:off x="414548" y="1067970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645" name="Google Shape;1645;p61"/>
          <p:cNvSpPr txBox="1">
            <a:spLocks noGrp="1"/>
          </p:cNvSpPr>
          <p:nvPr>
            <p:ph type="ctrTitle" idx="19"/>
          </p:nvPr>
        </p:nvSpPr>
        <p:spPr>
          <a:xfrm>
            <a:off x="1022059" y="944812"/>
            <a:ext cx="24513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2"/>
              </a:buClr>
              <a:buSzPts val="1100"/>
            </a:pPr>
            <a:r>
              <a:rPr lang="es-MX" dirty="0"/>
              <a:t>Priorizar las asignaciones</a:t>
            </a:r>
            <a:endParaRPr dirty="0"/>
          </a:p>
        </p:txBody>
      </p:sp>
      <p:grpSp>
        <p:nvGrpSpPr>
          <p:cNvPr id="42" name="Google Shape;1625;p61"/>
          <p:cNvGrpSpPr/>
          <p:nvPr/>
        </p:nvGrpSpPr>
        <p:grpSpPr>
          <a:xfrm>
            <a:off x="3242929" y="949289"/>
            <a:ext cx="2719345" cy="159051"/>
            <a:chOff x="4345425" y="2175475"/>
            <a:chExt cx="800750" cy="176025"/>
          </a:xfrm>
        </p:grpSpPr>
        <p:sp>
          <p:nvSpPr>
            <p:cNvPr id="43" name="Google Shape;1626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27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Rectángulo 8"/>
          <p:cNvSpPr/>
          <p:nvPr/>
        </p:nvSpPr>
        <p:spPr>
          <a:xfrm>
            <a:off x="550992" y="1622145"/>
            <a:ext cx="3889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Candara" panose="020E0502030303020204" pitchFamily="34" charset="0"/>
              </a:rPr>
              <a:t>No todas las asignaciones tienen el mismo peso o urgencia, así que debes saber priorizarlas.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0277" y="2088566"/>
            <a:ext cx="38121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MX" b="1" dirty="0">
                <a:latin typeface="Candara" panose="020E0502030303020204" pitchFamily="34" charset="0"/>
              </a:rPr>
              <a:t>Jerarquizar las tareas</a:t>
            </a:r>
            <a:r>
              <a:rPr lang="es-MX" dirty="0">
                <a:latin typeface="Candara" panose="020E0502030303020204" pitchFamily="34" charset="0"/>
              </a:rPr>
              <a:t> te ayudará a organizarte y trabajar de forma ordenada, por lo que saldrá beneficiado tu rendimiento académico.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455530" y="2876330"/>
            <a:ext cx="34944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500"/>
              </a:spcAft>
            </a:pP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Haz un listado con todos los trabajos </a:t>
            </a:r>
            <a:r>
              <a:rPr lang="es-MX" dirty="0">
                <a:latin typeface="Candara" panose="020E0502030303020204" pitchFamily="34" charset="0"/>
              </a:rPr>
              <a:t>que tienes que hacer y tendrás un visión general y a que debes dedicarle más o menos tiempo. 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671863" y="3910890"/>
            <a:ext cx="23035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NOTA: </a:t>
            </a:r>
            <a:r>
              <a:rPr lang="es-MX" b="1" dirty="0">
                <a:latin typeface="Candara" panose="020E0502030303020204" pitchFamily="34" charset="0"/>
              </a:rPr>
              <a:t>evita hacer muchas cosas a la vez</a:t>
            </a:r>
            <a:r>
              <a:rPr lang="es-MX" dirty="0">
                <a:latin typeface="Candara" panose="020E0502030303020204" pitchFamily="34" charset="0"/>
              </a:rPr>
              <a:t>, es mejor empezar una tarea y terminarla.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4901608" y="1792288"/>
            <a:ext cx="40919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500"/>
              </a:spcAft>
            </a:pPr>
            <a:r>
              <a:rPr lang="es-MX" dirty="0">
                <a:latin typeface="Candara" panose="020E0502030303020204" pitchFamily="34" charset="0"/>
              </a:rPr>
              <a:t>Reposar y destinar tiempo a desconectar también es imprescindible para que el organismo descanse y el cerebro se relaje. 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4901608" y="2606391"/>
            <a:ext cx="4191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dirty="0">
                <a:latin typeface="Candara" panose="020E0502030303020204" pitchFamily="34" charset="0"/>
              </a:rPr>
              <a:t>Tener descansos te permitirá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recuperar energía y fuerza.</a:t>
            </a:r>
            <a:endParaRPr lang="es-MX" dirty="0">
              <a:solidFill>
                <a:schemeClr val="tx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4853761" y="4387943"/>
            <a:ext cx="4187607" cy="1254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500"/>
              </a:spcAft>
            </a:pPr>
            <a:r>
              <a:rPr lang="es-MX" sz="1300" dirty="0">
                <a:latin typeface="Candara" panose="020E0502030303020204" pitchFamily="34" charset="0"/>
              </a:rPr>
              <a:t>Si aprovechas las pausas, vas a ser más productivo cuando estés estudiando y, del mismo modo, absorberán mucho mejor toda la información que aprendas.</a:t>
            </a:r>
          </a:p>
          <a:p>
            <a:pPr algn="just"/>
            <a:br>
              <a:rPr lang="es-MX" sz="1200" dirty="0">
                <a:latin typeface="Candara" panose="020E0502030303020204" pitchFamily="34" charset="0"/>
              </a:rPr>
            </a:br>
            <a:endParaRPr lang="es-MX" sz="1200" dirty="0">
              <a:latin typeface="Candara" panose="020E0502030303020204" pitchFamily="34" charset="0"/>
            </a:endParaRPr>
          </a:p>
        </p:txBody>
      </p:sp>
      <p:pic>
        <p:nvPicPr>
          <p:cNvPr id="5124" name="Picture 4" descr="Free vector hand drawn flat design retreat illustra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" r="21652"/>
          <a:stretch/>
        </p:blipFill>
        <p:spPr bwMode="auto">
          <a:xfrm>
            <a:off x="5951787" y="2909258"/>
            <a:ext cx="1732549" cy="14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8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ree vector learning concept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" y="2570541"/>
            <a:ext cx="2154223" cy="21542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ree vector eating healthy food concept illustra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" t="5806" r="5930" b="3329"/>
          <a:stretch/>
        </p:blipFill>
        <p:spPr bwMode="auto">
          <a:xfrm>
            <a:off x="7070651" y="2991793"/>
            <a:ext cx="2073349" cy="21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13" name="Google Shape;1613;p61"/>
          <p:cNvGrpSpPr/>
          <p:nvPr/>
        </p:nvGrpSpPr>
        <p:grpSpPr>
          <a:xfrm rot="474658">
            <a:off x="6663097" y="1124285"/>
            <a:ext cx="1557467" cy="585348"/>
            <a:chOff x="4345425" y="2175475"/>
            <a:chExt cx="800750" cy="176025"/>
          </a:xfrm>
        </p:grpSpPr>
        <p:sp>
          <p:nvSpPr>
            <p:cNvPr id="1614" name="Google Shape;1614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61"/>
          <p:cNvGrpSpPr/>
          <p:nvPr/>
        </p:nvGrpSpPr>
        <p:grpSpPr>
          <a:xfrm rot="474658">
            <a:off x="1546211" y="1181499"/>
            <a:ext cx="1557467" cy="585348"/>
            <a:chOff x="4345425" y="2175475"/>
            <a:chExt cx="800750" cy="176025"/>
          </a:xfrm>
        </p:grpSpPr>
        <p:sp>
          <p:nvSpPr>
            <p:cNvPr id="1623" name="Google Shape;1623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5" name="Google Shape;1625;p61"/>
          <p:cNvGrpSpPr/>
          <p:nvPr/>
        </p:nvGrpSpPr>
        <p:grpSpPr>
          <a:xfrm>
            <a:off x="966862" y="423880"/>
            <a:ext cx="6794204" cy="236948"/>
            <a:chOff x="4345425" y="2175475"/>
            <a:chExt cx="800750" cy="176025"/>
          </a:xfrm>
        </p:grpSpPr>
        <p:sp>
          <p:nvSpPr>
            <p:cNvPr id="1626" name="Google Shape;1626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8" name="Google Shape;1628;p61"/>
          <p:cNvSpPr txBox="1">
            <a:spLocks noGrp="1"/>
          </p:cNvSpPr>
          <p:nvPr>
            <p:ph type="title" idx="21"/>
          </p:nvPr>
        </p:nvSpPr>
        <p:spPr>
          <a:xfrm>
            <a:off x="673971" y="99493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MX" dirty="0"/>
              <a:t>Consejos para un adecuado aprovechamiento académico</a:t>
            </a:r>
          </a:p>
        </p:txBody>
      </p:sp>
      <p:sp>
        <p:nvSpPr>
          <p:cNvPr id="1635" name="Google Shape;1635;p61"/>
          <p:cNvSpPr txBox="1">
            <a:spLocks noGrp="1"/>
          </p:cNvSpPr>
          <p:nvPr>
            <p:ph type="title" idx="4"/>
          </p:nvPr>
        </p:nvSpPr>
        <p:spPr>
          <a:xfrm>
            <a:off x="5755391" y="1051321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  <p:sp>
        <p:nvSpPr>
          <p:cNvPr id="1638" name="Google Shape;1638;p61"/>
          <p:cNvSpPr txBox="1">
            <a:spLocks noGrp="1"/>
          </p:cNvSpPr>
          <p:nvPr>
            <p:ph type="ctrTitle" idx="8"/>
          </p:nvPr>
        </p:nvSpPr>
        <p:spPr>
          <a:xfrm>
            <a:off x="6839434" y="1129535"/>
            <a:ext cx="24513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2"/>
              </a:buClr>
              <a:buSzPts val="1100"/>
            </a:pPr>
            <a:r>
              <a:rPr lang="es-MX" dirty="0"/>
              <a:t>Comer bien</a:t>
            </a:r>
            <a:endParaRPr dirty="0"/>
          </a:p>
        </p:txBody>
      </p:sp>
      <p:sp>
        <p:nvSpPr>
          <p:cNvPr id="1642" name="Google Shape;1642;p61"/>
          <p:cNvSpPr txBox="1">
            <a:spLocks noGrp="1"/>
          </p:cNvSpPr>
          <p:nvPr>
            <p:ph type="title" idx="16"/>
          </p:nvPr>
        </p:nvSpPr>
        <p:spPr>
          <a:xfrm>
            <a:off x="375573" y="1129535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1646" name="Google Shape;1646;p61"/>
          <p:cNvSpPr txBox="1">
            <a:spLocks noGrp="1"/>
          </p:cNvSpPr>
          <p:nvPr>
            <p:ph type="ctrTitle" idx="20"/>
          </p:nvPr>
        </p:nvSpPr>
        <p:spPr>
          <a:xfrm>
            <a:off x="1306608" y="1173976"/>
            <a:ext cx="24513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dirty="0"/>
              <a:t>Técnicas de estudio</a:t>
            </a:r>
            <a:endParaRPr dirty="0"/>
          </a:p>
        </p:txBody>
      </p:sp>
      <p:grpSp>
        <p:nvGrpSpPr>
          <p:cNvPr id="42" name="Google Shape;1625;p61"/>
          <p:cNvGrpSpPr/>
          <p:nvPr/>
        </p:nvGrpSpPr>
        <p:grpSpPr>
          <a:xfrm>
            <a:off x="3242929" y="949289"/>
            <a:ext cx="2719345" cy="159051"/>
            <a:chOff x="4345425" y="2175475"/>
            <a:chExt cx="800750" cy="176025"/>
          </a:xfrm>
        </p:grpSpPr>
        <p:sp>
          <p:nvSpPr>
            <p:cNvPr id="43" name="Google Shape;1626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27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480808" y="1581907"/>
            <a:ext cx="3883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latin typeface="Candara" panose="020E0502030303020204" pitchFamily="34" charset="0"/>
              </a:rPr>
              <a:t>Facilitan la concentración, analizar y comprender los elementos del texto.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778355" y="2105127"/>
            <a:ext cx="32880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500"/>
              </a:spcAft>
            </a:pPr>
            <a:r>
              <a:rPr lang="es-MX" dirty="0">
                <a:latin typeface="Candara" panose="020E0502030303020204" pitchFamily="34" charset="0"/>
              </a:rPr>
              <a:t>Redactar uno mismo los conceptos es una buena opción. 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1679944" y="2635199"/>
            <a:ext cx="32946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500"/>
              </a:spcAft>
            </a:pPr>
            <a:r>
              <a:rPr lang="es-MX" dirty="0">
                <a:latin typeface="Candara" panose="020E0502030303020204" pitchFamily="34" charset="0"/>
              </a:rPr>
              <a:t>La información se absorbe mucho mejor cuando se extraen </a:t>
            </a:r>
            <a:r>
              <a:rPr lang="es-MX" b="1" dirty="0">
                <a:latin typeface="Candara" panose="020E0502030303020204" pitchFamily="34" charset="0"/>
              </a:rPr>
              <a:t>apuntes y anotaciones de un libro</a:t>
            </a:r>
            <a:r>
              <a:rPr lang="es-MX" dirty="0">
                <a:latin typeface="Candara" panose="020E0502030303020204" pitchFamily="34" charset="0"/>
              </a:rPr>
              <a:t> de texto. 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983149" y="3383968"/>
            <a:ext cx="30163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500"/>
              </a:spcAft>
            </a:pPr>
            <a:r>
              <a:rPr lang="es-MX" dirty="0">
                <a:latin typeface="Candara" panose="020E0502030303020204" pitchFamily="34" charset="0"/>
              </a:rPr>
              <a:t>Aquello que escribes por ti mismo y comprendes es más </a:t>
            </a:r>
            <a:r>
              <a:rPr lang="es-MX" b="1" dirty="0">
                <a:latin typeface="Candara" panose="020E0502030303020204" pitchFamily="34" charset="0"/>
              </a:rPr>
              <a:t>fácil de recordar</a:t>
            </a:r>
            <a:r>
              <a:rPr lang="es-MX" dirty="0">
                <a:latin typeface="Candara" panose="020E0502030303020204" pitchFamily="34" charset="0"/>
              </a:rPr>
              <a:t> y, por tanto, de aprender.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1306609" y="4397230"/>
            <a:ext cx="3692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s-MX" dirty="0">
                <a:latin typeface="Candara" panose="020E0502030303020204" pitchFamily="34" charset="0"/>
              </a:rPr>
              <a:t>Identifica que tipo de estrategias te pueden ser más útiles para mejorar tu aprendizaje. 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5260130" y="1569092"/>
            <a:ext cx="35512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latin typeface="Candara" panose="020E0502030303020204" pitchFamily="34" charset="0"/>
              </a:rPr>
              <a:t>Entre más saludable y equilibrada sea la alimentación, mejor rendirás, tiene </a:t>
            </a:r>
            <a:r>
              <a:rPr lang="es-MX" b="1" dirty="0">
                <a:latin typeface="Candara" panose="020E0502030303020204" pitchFamily="34" charset="0"/>
              </a:rPr>
              <a:t>influencia directa en la memoria y concentración.</a:t>
            </a:r>
            <a:endParaRPr lang="es-MX" dirty="0">
              <a:latin typeface="Candara" panose="020E0502030303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4923028" y="2628347"/>
            <a:ext cx="3912287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500"/>
              </a:spcAft>
            </a:pP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Comer equilibrado</a:t>
            </a:r>
            <a:r>
              <a:rPr lang="es-MX" dirty="0">
                <a:latin typeface="Candara" panose="020E0502030303020204" pitchFamily="34" charset="0"/>
              </a:rPr>
              <a:t> va a dar la energía que necesitas para superar el día.</a:t>
            </a:r>
          </a:p>
          <a:p>
            <a:pPr algn="r"/>
            <a:br>
              <a:rPr lang="es-MX" dirty="0">
                <a:latin typeface="Candara" panose="020E0502030303020204" pitchFamily="34" charset="0"/>
              </a:rPr>
            </a:br>
            <a:endParaRPr lang="es-MX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6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32900" y="1026652"/>
            <a:ext cx="8402756" cy="2777100"/>
          </a:xfrm>
        </p:spPr>
        <p:txBody>
          <a:bodyPr/>
          <a:lstStyle/>
          <a:p>
            <a:pPr marL="127000" indent="0">
              <a:buNone/>
            </a:pPr>
            <a:r>
              <a:rPr lang="es-MX" sz="1400" dirty="0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Montero, E., Villalobos, J. y Valverde, A. (2007). Factores institucionales, pedagógicos, psicosociales y sociodemográficos asociados al rendimiento académico en la Universidad de Costa Rica: Un análisis multinivel. </a:t>
            </a:r>
            <a:r>
              <a:rPr lang="es-MX" sz="1400" i="1" dirty="0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RELIEVE</a:t>
            </a:r>
            <a:r>
              <a:rPr lang="es-MX" sz="1400" dirty="0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v. 13, n. 2, p. 215-234. </a:t>
            </a:r>
            <a:r>
              <a:rPr lang="es-MX" sz="1400" dirty="0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www.uv.es/RELIEVE/v13n2/RELIEVEv13n2_5.htm</a:t>
            </a:r>
            <a:endParaRPr lang="es-MX" sz="1400" dirty="0">
              <a:latin typeface="Candara" panose="020E0502030303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0" indent="0">
              <a:buNone/>
            </a:pPr>
            <a:endParaRPr lang="es-MX" sz="1400" dirty="0">
              <a:latin typeface="Candara" panose="020E0502030303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0" indent="0">
              <a:buNone/>
            </a:pPr>
            <a:r>
              <a:rPr lang="es-MX" sz="1400" dirty="0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Rendimiento académico: </a:t>
            </a:r>
            <a:r>
              <a:rPr lang="es-MX" sz="1400" dirty="0" err="1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tips</a:t>
            </a:r>
            <a:r>
              <a:rPr lang="es-MX" sz="1400" dirty="0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ser productivo estudiando (2022, 23 de mayo). Formación VEIGLER. </a:t>
            </a:r>
            <a:r>
              <a:rPr lang="es-MX" sz="1400" dirty="0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https://veiglerformacion.com/mejorar-rendimiento-academico</a:t>
            </a:r>
            <a:r>
              <a:rPr lang="es-MX" sz="1400" u="sng" dirty="0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/</a:t>
            </a:r>
            <a:endParaRPr lang="es-MX" sz="1400" u="sng" dirty="0">
              <a:latin typeface="Candara" panose="020E0502030303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0" indent="0">
              <a:buNone/>
            </a:pPr>
            <a:endParaRPr lang="es-MX" sz="1400" b="1" dirty="0">
              <a:latin typeface="Candara" panose="020E0502030303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0" indent="0">
              <a:buNone/>
            </a:pPr>
            <a:r>
              <a:rPr lang="es-MX" sz="1400" dirty="0">
                <a:latin typeface="Candara" panose="020E0502030303020204" pitchFamily="34" charset="0"/>
                <a:cs typeface="Calibri" panose="020F0502020204030204" pitchFamily="34" charset="0"/>
              </a:rPr>
              <a:t>ITSON (2023) </a:t>
            </a:r>
            <a:r>
              <a:rPr lang="es-MX" sz="1400" i="1" dirty="0">
                <a:latin typeface="Candara" panose="020E0502030303020204" pitchFamily="34" charset="0"/>
                <a:cs typeface="Calibri" panose="020F0502020204030204" pitchFamily="34" charset="0"/>
              </a:rPr>
              <a:t>Oferta Académica</a:t>
            </a:r>
            <a:r>
              <a:rPr lang="es-MX" sz="1400" dirty="0">
                <a:latin typeface="Candara" panose="020E0502030303020204" pitchFamily="34" charset="0"/>
                <a:cs typeface="Calibri" panose="020F0502020204030204" pitchFamily="34" charset="0"/>
              </a:rPr>
              <a:t>. Instituto Tecnológico de Sonora. </a:t>
            </a:r>
            <a:r>
              <a:rPr lang="es-MX" sz="1400" dirty="0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https://itson.mx/oferta/Paginas/ofertaacademica.aspx el 11 de diciembre de 2023.</a:t>
            </a:r>
          </a:p>
          <a:p>
            <a:pPr marL="127000" indent="0">
              <a:buNone/>
            </a:pPr>
            <a:endParaRPr lang="es-MX" sz="1400" b="1" dirty="0">
              <a:latin typeface="Candara" panose="020E0502030303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0" indent="0">
              <a:buNone/>
            </a:pPr>
            <a:r>
              <a:rPr lang="es-MX" sz="1400" dirty="0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Psi. </a:t>
            </a:r>
            <a:r>
              <a:rPr lang="es-MX" sz="1400" dirty="0" err="1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Janie</a:t>
            </a:r>
            <a:r>
              <a:rPr lang="es-MX" sz="1400" dirty="0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González (8 de diciembre de 2018). </a:t>
            </a:r>
            <a:r>
              <a:rPr lang="es-MX" sz="1400" i="1" dirty="0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Factores que influyen en el rendimiento académico. </a:t>
            </a:r>
          </a:p>
          <a:p>
            <a:pPr marL="127000" indent="0">
              <a:buNone/>
            </a:pPr>
            <a:r>
              <a:rPr lang="es-MX" sz="1400" dirty="0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https://www.youtube.com/watch?v=YgMoBhilJmI </a:t>
            </a:r>
          </a:p>
          <a:p>
            <a:endParaRPr lang="es-MX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978196" y="348614"/>
            <a:ext cx="5446884" cy="1037100"/>
          </a:xfrm>
        </p:spPr>
        <p:txBody>
          <a:bodyPr/>
          <a:lstStyle/>
          <a:p>
            <a:r>
              <a:rPr lang="es-MX" dirty="0"/>
              <a:t>Información de interés:</a:t>
            </a:r>
          </a:p>
        </p:txBody>
      </p:sp>
    </p:spTree>
    <p:extLst>
      <p:ext uri="{BB962C8B-B14F-4D97-AF65-F5344CB8AC3E}">
        <p14:creationId xmlns:p14="http://schemas.microsoft.com/office/powerpoint/2010/main" val="1027699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2" name="Google Shape;1732;p64"/>
          <p:cNvGrpSpPr/>
          <p:nvPr/>
        </p:nvGrpSpPr>
        <p:grpSpPr>
          <a:xfrm rot="474737">
            <a:off x="6324405" y="2725517"/>
            <a:ext cx="2049331" cy="585348"/>
            <a:chOff x="4345425" y="2175475"/>
            <a:chExt cx="800750" cy="176025"/>
          </a:xfrm>
        </p:grpSpPr>
        <p:sp>
          <p:nvSpPr>
            <p:cNvPr id="1733" name="Google Shape;1733;p6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5" name="Google Shape;1735;p64"/>
          <p:cNvSpPr txBox="1">
            <a:spLocks noGrp="1"/>
          </p:cNvSpPr>
          <p:nvPr>
            <p:ph type="ctrTitle"/>
          </p:nvPr>
        </p:nvSpPr>
        <p:spPr>
          <a:xfrm>
            <a:off x="5623420" y="285974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MX" sz="1800" dirty="0"/>
              <a:t>Michael </a:t>
            </a:r>
            <a:r>
              <a:rPr lang="es-MX" sz="1800" dirty="0" err="1"/>
              <a:t>Jordan</a:t>
            </a:r>
            <a:r>
              <a:rPr lang="es-MX" sz="1800" dirty="0"/>
              <a:t>.</a:t>
            </a:r>
            <a:endParaRPr lang="es-MX" sz="2000" dirty="0"/>
          </a:p>
        </p:txBody>
      </p:sp>
      <p:sp>
        <p:nvSpPr>
          <p:cNvPr id="1736" name="Google Shape;1736;p64"/>
          <p:cNvSpPr txBox="1">
            <a:spLocks noGrp="1"/>
          </p:cNvSpPr>
          <p:nvPr>
            <p:ph type="subTitle" idx="1"/>
          </p:nvPr>
        </p:nvSpPr>
        <p:spPr>
          <a:xfrm>
            <a:off x="4099048" y="1766319"/>
            <a:ext cx="4440300" cy="9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b="1" dirty="0">
                <a:latin typeface="Candara" panose="020E0502030303020204" pitchFamily="34" charset="0"/>
              </a:rPr>
              <a:t>“He fallado una y otra vez a lo largo de mi vida. Es por eso por lo que he tenido éxito”</a:t>
            </a:r>
            <a:endParaRPr lang="es-MX" b="1" dirty="0">
              <a:effectLst/>
              <a:latin typeface="Candara" panose="020E0502030303020204" pitchFamily="34" charset="0"/>
            </a:endParaRPr>
          </a:p>
        </p:txBody>
      </p:sp>
      <p:grpSp>
        <p:nvGrpSpPr>
          <p:cNvPr id="1737" name="Google Shape;1737;p64"/>
          <p:cNvGrpSpPr/>
          <p:nvPr/>
        </p:nvGrpSpPr>
        <p:grpSpPr>
          <a:xfrm rot="-546322">
            <a:off x="934239" y="1746964"/>
            <a:ext cx="2817315" cy="2469552"/>
            <a:chOff x="2505075" y="4180600"/>
            <a:chExt cx="1092750" cy="957900"/>
          </a:xfrm>
        </p:grpSpPr>
        <p:sp>
          <p:nvSpPr>
            <p:cNvPr id="1738" name="Google Shape;1738;p64"/>
            <p:cNvSpPr/>
            <p:nvPr/>
          </p:nvSpPr>
          <p:spPr>
            <a:xfrm>
              <a:off x="2612200" y="4898650"/>
              <a:ext cx="984100" cy="235275"/>
            </a:xfrm>
            <a:custGeom>
              <a:avLst/>
              <a:gdLst/>
              <a:ahLst/>
              <a:cxnLst/>
              <a:rect l="l" t="t" r="r" b="b"/>
              <a:pathLst>
                <a:path w="39364" h="9411" extrusionOk="0">
                  <a:moveTo>
                    <a:pt x="6166" y="0"/>
                  </a:moveTo>
                  <a:cubicBezTo>
                    <a:pt x="6141" y="0"/>
                    <a:pt x="5339" y="652"/>
                    <a:pt x="5339" y="652"/>
                  </a:cubicBezTo>
                  <a:cubicBezTo>
                    <a:pt x="4688" y="2882"/>
                    <a:pt x="2357" y="5965"/>
                    <a:pt x="1" y="6617"/>
                  </a:cubicBezTo>
                  <a:cubicBezTo>
                    <a:pt x="5966" y="7068"/>
                    <a:pt x="13259" y="8321"/>
                    <a:pt x="19224" y="8797"/>
                  </a:cubicBezTo>
                  <a:cubicBezTo>
                    <a:pt x="22532" y="9048"/>
                    <a:pt x="25841" y="9248"/>
                    <a:pt x="29149" y="9349"/>
                  </a:cubicBezTo>
                  <a:cubicBezTo>
                    <a:pt x="29759" y="9367"/>
                    <a:pt x="30670" y="9411"/>
                    <a:pt x="31701" y="9411"/>
                  </a:cubicBezTo>
                  <a:cubicBezTo>
                    <a:pt x="34944" y="9411"/>
                    <a:pt x="39363" y="8971"/>
                    <a:pt x="39249" y="5890"/>
                  </a:cubicBezTo>
                  <a:lnTo>
                    <a:pt x="39224" y="5890"/>
                  </a:lnTo>
                  <a:cubicBezTo>
                    <a:pt x="28021" y="4988"/>
                    <a:pt x="17069" y="2682"/>
                    <a:pt x="6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4"/>
            <p:cNvSpPr/>
            <p:nvPr/>
          </p:nvSpPr>
          <p:spPr>
            <a:xfrm>
              <a:off x="2607825" y="4893625"/>
              <a:ext cx="990000" cy="244875"/>
            </a:xfrm>
            <a:custGeom>
              <a:avLst/>
              <a:gdLst/>
              <a:ahLst/>
              <a:cxnLst/>
              <a:rect l="l" t="t" r="r" b="b"/>
              <a:pathLst>
                <a:path w="39600" h="9795" extrusionOk="0">
                  <a:moveTo>
                    <a:pt x="6379" y="398"/>
                  </a:moveTo>
                  <a:lnTo>
                    <a:pt x="6379" y="398"/>
                  </a:lnTo>
                  <a:cubicBezTo>
                    <a:pt x="9057" y="1067"/>
                    <a:pt x="11759" y="1687"/>
                    <a:pt x="14462" y="2306"/>
                  </a:cubicBezTo>
                  <a:cubicBezTo>
                    <a:pt x="17218" y="2908"/>
                    <a:pt x="19950" y="3509"/>
                    <a:pt x="22707" y="4011"/>
                  </a:cubicBezTo>
                  <a:cubicBezTo>
                    <a:pt x="28194" y="5008"/>
                    <a:pt x="33731" y="5807"/>
                    <a:pt x="39293" y="6235"/>
                  </a:cubicBezTo>
                  <a:lnTo>
                    <a:pt x="39293" y="6235"/>
                  </a:lnTo>
                  <a:cubicBezTo>
                    <a:pt x="39281" y="6246"/>
                    <a:pt x="39274" y="6252"/>
                    <a:pt x="39274" y="6266"/>
                  </a:cubicBezTo>
                  <a:lnTo>
                    <a:pt x="39274" y="6392"/>
                  </a:lnTo>
                  <a:cubicBezTo>
                    <a:pt x="39249" y="6492"/>
                    <a:pt x="39249" y="6592"/>
                    <a:pt x="39224" y="6692"/>
                  </a:cubicBezTo>
                  <a:cubicBezTo>
                    <a:pt x="39199" y="6893"/>
                    <a:pt x="39123" y="7068"/>
                    <a:pt x="39023" y="7269"/>
                  </a:cubicBezTo>
                  <a:cubicBezTo>
                    <a:pt x="38848" y="7620"/>
                    <a:pt x="38572" y="7920"/>
                    <a:pt x="38246" y="8171"/>
                  </a:cubicBezTo>
                  <a:cubicBezTo>
                    <a:pt x="37595" y="8647"/>
                    <a:pt x="36767" y="8898"/>
                    <a:pt x="35965" y="9073"/>
                  </a:cubicBezTo>
                  <a:cubicBezTo>
                    <a:pt x="34654" y="9352"/>
                    <a:pt x="33295" y="9441"/>
                    <a:pt x="31939" y="9441"/>
                  </a:cubicBezTo>
                  <a:cubicBezTo>
                    <a:pt x="31585" y="9441"/>
                    <a:pt x="31231" y="9435"/>
                    <a:pt x="30878" y="9424"/>
                  </a:cubicBezTo>
                  <a:cubicBezTo>
                    <a:pt x="29173" y="9374"/>
                    <a:pt x="27469" y="9324"/>
                    <a:pt x="25740" y="9224"/>
                  </a:cubicBezTo>
                  <a:lnTo>
                    <a:pt x="20627" y="8948"/>
                  </a:lnTo>
                  <a:cubicBezTo>
                    <a:pt x="18898" y="8873"/>
                    <a:pt x="17218" y="8697"/>
                    <a:pt x="15514" y="8497"/>
                  </a:cubicBezTo>
                  <a:cubicBezTo>
                    <a:pt x="13810" y="8296"/>
                    <a:pt x="12106" y="8071"/>
                    <a:pt x="10401" y="7845"/>
                  </a:cubicBezTo>
                  <a:cubicBezTo>
                    <a:pt x="7272" y="7405"/>
                    <a:pt x="4121" y="6986"/>
                    <a:pt x="969" y="6707"/>
                  </a:cubicBezTo>
                  <a:lnTo>
                    <a:pt x="969" y="6707"/>
                  </a:lnTo>
                  <a:cubicBezTo>
                    <a:pt x="1378" y="6510"/>
                    <a:pt x="1757" y="6260"/>
                    <a:pt x="2106" y="5991"/>
                  </a:cubicBezTo>
                  <a:cubicBezTo>
                    <a:pt x="2657" y="5565"/>
                    <a:pt x="3158" y="5088"/>
                    <a:pt x="3609" y="4537"/>
                  </a:cubicBezTo>
                  <a:cubicBezTo>
                    <a:pt x="4061" y="4011"/>
                    <a:pt x="4487" y="3434"/>
                    <a:pt x="4837" y="2833"/>
                  </a:cubicBezTo>
                  <a:cubicBezTo>
                    <a:pt x="5181" y="2245"/>
                    <a:pt x="5476" y="1633"/>
                    <a:pt x="5676" y="973"/>
                  </a:cubicBezTo>
                  <a:lnTo>
                    <a:pt x="5676" y="973"/>
                  </a:lnTo>
                  <a:lnTo>
                    <a:pt x="6379" y="398"/>
                  </a:lnTo>
                  <a:close/>
                  <a:moveTo>
                    <a:pt x="6366" y="1"/>
                  </a:moveTo>
                  <a:cubicBezTo>
                    <a:pt x="6316" y="1"/>
                    <a:pt x="6266" y="1"/>
                    <a:pt x="6216" y="51"/>
                  </a:cubicBezTo>
                  <a:lnTo>
                    <a:pt x="6191" y="51"/>
                  </a:lnTo>
                  <a:lnTo>
                    <a:pt x="5389" y="727"/>
                  </a:lnTo>
                  <a:cubicBezTo>
                    <a:pt x="5364" y="752"/>
                    <a:pt x="5339" y="778"/>
                    <a:pt x="5339" y="803"/>
                  </a:cubicBezTo>
                  <a:cubicBezTo>
                    <a:pt x="5138" y="1454"/>
                    <a:pt x="4863" y="2081"/>
                    <a:pt x="4512" y="2657"/>
                  </a:cubicBezTo>
                  <a:cubicBezTo>
                    <a:pt x="4186" y="3234"/>
                    <a:pt x="3785" y="3785"/>
                    <a:pt x="3334" y="4311"/>
                  </a:cubicBezTo>
                  <a:cubicBezTo>
                    <a:pt x="2908" y="4838"/>
                    <a:pt x="2431" y="5314"/>
                    <a:pt x="1880" y="5715"/>
                  </a:cubicBezTo>
                  <a:cubicBezTo>
                    <a:pt x="1354" y="6116"/>
                    <a:pt x="777" y="6467"/>
                    <a:pt x="126" y="6642"/>
                  </a:cubicBezTo>
                  <a:cubicBezTo>
                    <a:pt x="76" y="6667"/>
                    <a:pt x="25" y="6742"/>
                    <a:pt x="0" y="6793"/>
                  </a:cubicBezTo>
                  <a:cubicBezTo>
                    <a:pt x="0" y="6893"/>
                    <a:pt x="76" y="6993"/>
                    <a:pt x="176" y="6993"/>
                  </a:cubicBezTo>
                  <a:cubicBezTo>
                    <a:pt x="3584" y="7244"/>
                    <a:pt x="6968" y="7720"/>
                    <a:pt x="10376" y="8121"/>
                  </a:cubicBezTo>
                  <a:cubicBezTo>
                    <a:pt x="12081" y="8321"/>
                    <a:pt x="13785" y="8547"/>
                    <a:pt x="15489" y="8722"/>
                  </a:cubicBezTo>
                  <a:cubicBezTo>
                    <a:pt x="17193" y="8923"/>
                    <a:pt x="18898" y="9048"/>
                    <a:pt x="20602" y="9224"/>
                  </a:cubicBezTo>
                  <a:cubicBezTo>
                    <a:pt x="24011" y="9550"/>
                    <a:pt x="27444" y="9675"/>
                    <a:pt x="30878" y="9775"/>
                  </a:cubicBezTo>
                  <a:cubicBezTo>
                    <a:pt x="31276" y="9787"/>
                    <a:pt x="31675" y="9794"/>
                    <a:pt x="32075" y="9794"/>
                  </a:cubicBezTo>
                  <a:cubicBezTo>
                    <a:pt x="33389" y="9794"/>
                    <a:pt x="34715" y="9712"/>
                    <a:pt x="36041" y="9424"/>
                  </a:cubicBezTo>
                  <a:cubicBezTo>
                    <a:pt x="36868" y="9249"/>
                    <a:pt x="37720" y="8973"/>
                    <a:pt x="38447" y="8422"/>
                  </a:cubicBezTo>
                  <a:cubicBezTo>
                    <a:pt x="38823" y="8171"/>
                    <a:pt x="39123" y="7820"/>
                    <a:pt x="39324" y="7394"/>
                  </a:cubicBezTo>
                  <a:cubicBezTo>
                    <a:pt x="39424" y="7194"/>
                    <a:pt x="39499" y="6968"/>
                    <a:pt x="39549" y="6768"/>
                  </a:cubicBezTo>
                  <a:cubicBezTo>
                    <a:pt x="39575" y="6642"/>
                    <a:pt x="39575" y="6542"/>
                    <a:pt x="39600" y="6417"/>
                  </a:cubicBezTo>
                  <a:cubicBezTo>
                    <a:pt x="39600" y="6341"/>
                    <a:pt x="39600" y="6316"/>
                    <a:pt x="39600" y="6241"/>
                  </a:cubicBezTo>
                  <a:cubicBezTo>
                    <a:pt x="39600" y="6141"/>
                    <a:pt x="39575" y="6041"/>
                    <a:pt x="39549" y="5966"/>
                  </a:cubicBezTo>
                  <a:cubicBezTo>
                    <a:pt x="39514" y="5948"/>
                    <a:pt x="39479" y="5930"/>
                    <a:pt x="39443" y="5930"/>
                  </a:cubicBezTo>
                  <a:cubicBezTo>
                    <a:pt x="39428" y="5930"/>
                    <a:pt x="39414" y="5933"/>
                    <a:pt x="39399" y="5940"/>
                  </a:cubicBezTo>
                  <a:cubicBezTo>
                    <a:pt x="33835" y="5464"/>
                    <a:pt x="28296" y="4637"/>
                    <a:pt x="22782" y="3610"/>
                  </a:cubicBezTo>
                  <a:cubicBezTo>
                    <a:pt x="20026" y="3083"/>
                    <a:pt x="17294" y="2532"/>
                    <a:pt x="14562" y="1930"/>
                  </a:cubicBezTo>
                  <a:cubicBezTo>
                    <a:pt x="11830" y="1329"/>
                    <a:pt x="9098" y="677"/>
                    <a:pt x="6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4"/>
            <p:cNvSpPr/>
            <p:nvPr/>
          </p:nvSpPr>
          <p:spPr>
            <a:xfrm>
              <a:off x="2508825" y="4184975"/>
              <a:ext cx="1038875" cy="879225"/>
            </a:xfrm>
            <a:custGeom>
              <a:avLst/>
              <a:gdLst/>
              <a:ahLst/>
              <a:cxnLst/>
              <a:rect l="l" t="t" r="r" b="b"/>
              <a:pathLst>
                <a:path w="41555" h="35169" extrusionOk="0">
                  <a:moveTo>
                    <a:pt x="40702" y="1"/>
                  </a:moveTo>
                  <a:cubicBezTo>
                    <a:pt x="27143" y="126"/>
                    <a:pt x="13660" y="652"/>
                    <a:pt x="101" y="1078"/>
                  </a:cubicBezTo>
                  <a:cubicBezTo>
                    <a:pt x="76" y="1078"/>
                    <a:pt x="51" y="1078"/>
                    <a:pt x="25" y="1053"/>
                  </a:cubicBezTo>
                  <a:lnTo>
                    <a:pt x="0" y="1078"/>
                  </a:lnTo>
                  <a:cubicBezTo>
                    <a:pt x="51" y="1103"/>
                    <a:pt x="101" y="1153"/>
                    <a:pt x="101" y="1254"/>
                  </a:cubicBezTo>
                  <a:cubicBezTo>
                    <a:pt x="752" y="7845"/>
                    <a:pt x="577" y="14612"/>
                    <a:pt x="802" y="21254"/>
                  </a:cubicBezTo>
                  <a:cubicBezTo>
                    <a:pt x="903" y="24537"/>
                    <a:pt x="878" y="27870"/>
                    <a:pt x="1103" y="31154"/>
                  </a:cubicBezTo>
                  <a:cubicBezTo>
                    <a:pt x="1236" y="33346"/>
                    <a:pt x="2622" y="35168"/>
                    <a:pt x="4511" y="35168"/>
                  </a:cubicBezTo>
                  <a:cubicBezTo>
                    <a:pt x="5127" y="35168"/>
                    <a:pt x="5795" y="34975"/>
                    <a:pt x="6492" y="34537"/>
                  </a:cubicBezTo>
                  <a:cubicBezTo>
                    <a:pt x="7995" y="33585"/>
                    <a:pt x="8772" y="31780"/>
                    <a:pt x="9324" y="30151"/>
                  </a:cubicBezTo>
                  <a:cubicBezTo>
                    <a:pt x="9374" y="30051"/>
                    <a:pt x="9399" y="29926"/>
                    <a:pt x="9474" y="29926"/>
                  </a:cubicBezTo>
                  <a:cubicBezTo>
                    <a:pt x="9491" y="29859"/>
                    <a:pt x="9563" y="29836"/>
                    <a:pt x="9654" y="29836"/>
                  </a:cubicBezTo>
                  <a:cubicBezTo>
                    <a:pt x="9700" y="29836"/>
                    <a:pt x="9750" y="29842"/>
                    <a:pt x="9800" y="29850"/>
                  </a:cubicBezTo>
                  <a:cubicBezTo>
                    <a:pt x="20376" y="31454"/>
                    <a:pt x="30878" y="33284"/>
                    <a:pt x="41555" y="34236"/>
                  </a:cubicBezTo>
                  <a:cubicBezTo>
                    <a:pt x="41128" y="31880"/>
                    <a:pt x="41304" y="29525"/>
                    <a:pt x="41404" y="27144"/>
                  </a:cubicBezTo>
                  <a:cubicBezTo>
                    <a:pt x="41479" y="24186"/>
                    <a:pt x="41529" y="21229"/>
                    <a:pt x="41504" y="18246"/>
                  </a:cubicBezTo>
                  <a:cubicBezTo>
                    <a:pt x="41454" y="12156"/>
                    <a:pt x="40928" y="6091"/>
                    <a:pt x="40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4"/>
            <p:cNvSpPr/>
            <p:nvPr/>
          </p:nvSpPr>
          <p:spPr>
            <a:xfrm>
              <a:off x="2505075" y="4180600"/>
              <a:ext cx="1047650" cy="887125"/>
            </a:xfrm>
            <a:custGeom>
              <a:avLst/>
              <a:gdLst/>
              <a:ahLst/>
              <a:cxnLst/>
              <a:rect l="l" t="t" r="r" b="b"/>
              <a:pathLst>
                <a:path w="41906" h="35485" extrusionOk="0">
                  <a:moveTo>
                    <a:pt x="40684" y="377"/>
                  </a:moveTo>
                  <a:cubicBezTo>
                    <a:pt x="40913" y="6408"/>
                    <a:pt x="41430" y="12415"/>
                    <a:pt x="41504" y="18421"/>
                  </a:cubicBezTo>
                  <a:cubicBezTo>
                    <a:pt x="41504" y="21103"/>
                    <a:pt x="41479" y="23760"/>
                    <a:pt x="41404" y="26416"/>
                  </a:cubicBezTo>
                  <a:cubicBezTo>
                    <a:pt x="41379" y="27745"/>
                    <a:pt x="41304" y="29098"/>
                    <a:pt x="41278" y="30426"/>
                  </a:cubicBezTo>
                  <a:cubicBezTo>
                    <a:pt x="41255" y="31690"/>
                    <a:pt x="41299" y="32976"/>
                    <a:pt x="41497" y="34241"/>
                  </a:cubicBezTo>
                  <a:lnTo>
                    <a:pt x="41497" y="34241"/>
                  </a:lnTo>
                  <a:cubicBezTo>
                    <a:pt x="36203" y="33742"/>
                    <a:pt x="30909" y="33048"/>
                    <a:pt x="25639" y="32256"/>
                  </a:cubicBezTo>
                  <a:lnTo>
                    <a:pt x="17619" y="31103"/>
                  </a:lnTo>
                  <a:cubicBezTo>
                    <a:pt x="16291" y="30903"/>
                    <a:pt x="14963" y="30677"/>
                    <a:pt x="13609" y="30476"/>
                  </a:cubicBezTo>
                  <a:lnTo>
                    <a:pt x="11604" y="30151"/>
                  </a:lnTo>
                  <a:lnTo>
                    <a:pt x="10627" y="30000"/>
                  </a:lnTo>
                  <a:lnTo>
                    <a:pt x="10125" y="29925"/>
                  </a:lnTo>
                  <a:cubicBezTo>
                    <a:pt x="10025" y="29925"/>
                    <a:pt x="9950" y="29900"/>
                    <a:pt x="9850" y="29900"/>
                  </a:cubicBezTo>
                  <a:lnTo>
                    <a:pt x="9699" y="29900"/>
                  </a:lnTo>
                  <a:cubicBezTo>
                    <a:pt x="9647" y="29918"/>
                    <a:pt x="9582" y="29947"/>
                    <a:pt x="9539" y="29998"/>
                  </a:cubicBezTo>
                  <a:lnTo>
                    <a:pt x="9539" y="29998"/>
                  </a:lnTo>
                  <a:cubicBezTo>
                    <a:pt x="9500" y="30015"/>
                    <a:pt x="9463" y="30036"/>
                    <a:pt x="9449" y="30050"/>
                  </a:cubicBezTo>
                  <a:cubicBezTo>
                    <a:pt x="9424" y="30101"/>
                    <a:pt x="9424" y="30151"/>
                    <a:pt x="9399" y="30176"/>
                  </a:cubicBezTo>
                  <a:lnTo>
                    <a:pt x="9348" y="30326"/>
                  </a:lnTo>
                  <a:lnTo>
                    <a:pt x="9223" y="30652"/>
                  </a:lnTo>
                  <a:cubicBezTo>
                    <a:pt x="9148" y="30877"/>
                    <a:pt x="9073" y="31078"/>
                    <a:pt x="8998" y="31278"/>
                  </a:cubicBezTo>
                  <a:cubicBezTo>
                    <a:pt x="8822" y="31705"/>
                    <a:pt x="8622" y="32106"/>
                    <a:pt x="8421" y="32507"/>
                  </a:cubicBezTo>
                  <a:cubicBezTo>
                    <a:pt x="7970" y="33284"/>
                    <a:pt x="7419" y="34010"/>
                    <a:pt x="6692" y="34512"/>
                  </a:cubicBezTo>
                  <a:cubicBezTo>
                    <a:pt x="6087" y="34908"/>
                    <a:pt x="5377" y="35200"/>
                    <a:pt x="4651" y="35200"/>
                  </a:cubicBezTo>
                  <a:cubicBezTo>
                    <a:pt x="4504" y="35200"/>
                    <a:pt x="4358" y="35188"/>
                    <a:pt x="4211" y="35163"/>
                  </a:cubicBezTo>
                  <a:cubicBezTo>
                    <a:pt x="3358" y="35013"/>
                    <a:pt x="2632" y="34436"/>
                    <a:pt x="2155" y="33685"/>
                  </a:cubicBezTo>
                  <a:cubicBezTo>
                    <a:pt x="1679" y="32958"/>
                    <a:pt x="1454" y="32080"/>
                    <a:pt x="1404" y="31203"/>
                  </a:cubicBezTo>
                  <a:cubicBezTo>
                    <a:pt x="1353" y="30276"/>
                    <a:pt x="1303" y="29374"/>
                    <a:pt x="1278" y="28471"/>
                  </a:cubicBezTo>
                  <a:cubicBezTo>
                    <a:pt x="1203" y="26667"/>
                    <a:pt x="1203" y="24837"/>
                    <a:pt x="1153" y="23033"/>
                  </a:cubicBezTo>
                  <a:cubicBezTo>
                    <a:pt x="1028" y="19374"/>
                    <a:pt x="1003" y="15765"/>
                    <a:pt x="952" y="12105"/>
                  </a:cubicBezTo>
                  <a:cubicBezTo>
                    <a:pt x="927" y="10301"/>
                    <a:pt x="877" y="8471"/>
                    <a:pt x="802" y="6667"/>
                  </a:cubicBezTo>
                  <a:cubicBezTo>
                    <a:pt x="752" y="5740"/>
                    <a:pt x="702" y="4837"/>
                    <a:pt x="652" y="3935"/>
                  </a:cubicBezTo>
                  <a:lnTo>
                    <a:pt x="551" y="2557"/>
                  </a:lnTo>
                  <a:lnTo>
                    <a:pt x="476" y="1880"/>
                  </a:lnTo>
                  <a:lnTo>
                    <a:pt x="451" y="1529"/>
                  </a:lnTo>
                  <a:cubicBezTo>
                    <a:pt x="451" y="1496"/>
                    <a:pt x="451" y="1474"/>
                    <a:pt x="444" y="1434"/>
                  </a:cubicBezTo>
                  <a:lnTo>
                    <a:pt x="444" y="1434"/>
                  </a:lnTo>
                  <a:lnTo>
                    <a:pt x="476" y="1429"/>
                  </a:lnTo>
                  <a:lnTo>
                    <a:pt x="802" y="1429"/>
                  </a:lnTo>
                  <a:lnTo>
                    <a:pt x="1429" y="1404"/>
                  </a:lnTo>
                  <a:lnTo>
                    <a:pt x="2707" y="1354"/>
                  </a:lnTo>
                  <a:lnTo>
                    <a:pt x="5263" y="1278"/>
                  </a:lnTo>
                  <a:lnTo>
                    <a:pt x="10351" y="1128"/>
                  </a:lnTo>
                  <a:lnTo>
                    <a:pt x="20526" y="802"/>
                  </a:lnTo>
                  <a:cubicBezTo>
                    <a:pt x="27237" y="628"/>
                    <a:pt x="33972" y="430"/>
                    <a:pt x="40684" y="377"/>
                  </a:cubicBezTo>
                  <a:close/>
                  <a:moveTo>
                    <a:pt x="40852" y="0"/>
                  </a:moveTo>
                  <a:cubicBezTo>
                    <a:pt x="34060" y="50"/>
                    <a:pt x="27293" y="176"/>
                    <a:pt x="20501" y="401"/>
                  </a:cubicBezTo>
                  <a:lnTo>
                    <a:pt x="251" y="1078"/>
                  </a:lnTo>
                  <a:lnTo>
                    <a:pt x="25" y="1078"/>
                  </a:lnTo>
                  <a:lnTo>
                    <a:pt x="0" y="1153"/>
                  </a:lnTo>
                  <a:lnTo>
                    <a:pt x="0" y="1178"/>
                  </a:lnTo>
                  <a:lnTo>
                    <a:pt x="75" y="1429"/>
                  </a:lnTo>
                  <a:lnTo>
                    <a:pt x="276" y="3960"/>
                  </a:lnTo>
                  <a:cubicBezTo>
                    <a:pt x="351" y="4862"/>
                    <a:pt x="401" y="5765"/>
                    <a:pt x="426" y="6667"/>
                  </a:cubicBezTo>
                  <a:cubicBezTo>
                    <a:pt x="526" y="8496"/>
                    <a:pt x="551" y="10301"/>
                    <a:pt x="602" y="12131"/>
                  </a:cubicBezTo>
                  <a:cubicBezTo>
                    <a:pt x="652" y="15765"/>
                    <a:pt x="702" y="19399"/>
                    <a:pt x="802" y="23033"/>
                  </a:cubicBezTo>
                  <a:cubicBezTo>
                    <a:pt x="852" y="24837"/>
                    <a:pt x="877" y="26667"/>
                    <a:pt x="927" y="28497"/>
                  </a:cubicBezTo>
                  <a:cubicBezTo>
                    <a:pt x="978" y="29399"/>
                    <a:pt x="1003" y="30301"/>
                    <a:pt x="1078" y="31203"/>
                  </a:cubicBezTo>
                  <a:cubicBezTo>
                    <a:pt x="1128" y="32131"/>
                    <a:pt x="1379" y="33083"/>
                    <a:pt x="1905" y="33860"/>
                  </a:cubicBezTo>
                  <a:cubicBezTo>
                    <a:pt x="2406" y="34662"/>
                    <a:pt x="3208" y="35314"/>
                    <a:pt x="4160" y="35439"/>
                  </a:cubicBezTo>
                  <a:cubicBezTo>
                    <a:pt x="4334" y="35470"/>
                    <a:pt x="4506" y="35485"/>
                    <a:pt x="4677" y="35485"/>
                  </a:cubicBezTo>
                  <a:cubicBezTo>
                    <a:pt x="5469" y="35485"/>
                    <a:pt x="6223" y="35170"/>
                    <a:pt x="6842" y="34737"/>
                  </a:cubicBezTo>
                  <a:cubicBezTo>
                    <a:pt x="7619" y="34211"/>
                    <a:pt x="8196" y="33434"/>
                    <a:pt x="8647" y="32632"/>
                  </a:cubicBezTo>
                  <a:cubicBezTo>
                    <a:pt x="8872" y="32231"/>
                    <a:pt x="9048" y="31805"/>
                    <a:pt x="9223" y="31379"/>
                  </a:cubicBezTo>
                  <a:cubicBezTo>
                    <a:pt x="9298" y="31178"/>
                    <a:pt x="9399" y="30953"/>
                    <a:pt x="9474" y="30727"/>
                  </a:cubicBezTo>
                  <a:lnTo>
                    <a:pt x="9574" y="30426"/>
                  </a:lnTo>
                  <a:lnTo>
                    <a:pt x="9624" y="30251"/>
                  </a:lnTo>
                  <a:cubicBezTo>
                    <a:pt x="9647" y="30228"/>
                    <a:pt x="9649" y="30226"/>
                    <a:pt x="9649" y="30206"/>
                  </a:cubicBezTo>
                  <a:lnTo>
                    <a:pt x="9649" y="30206"/>
                  </a:lnTo>
                  <a:lnTo>
                    <a:pt x="9749" y="30126"/>
                  </a:lnTo>
                  <a:lnTo>
                    <a:pt x="9749" y="30126"/>
                  </a:lnTo>
                  <a:cubicBezTo>
                    <a:pt x="9741" y="30142"/>
                    <a:pt x="9741" y="30148"/>
                    <a:pt x="9748" y="30148"/>
                  </a:cubicBezTo>
                  <a:cubicBezTo>
                    <a:pt x="9761" y="30148"/>
                    <a:pt x="9800" y="30126"/>
                    <a:pt x="9850" y="30126"/>
                  </a:cubicBezTo>
                  <a:cubicBezTo>
                    <a:pt x="9900" y="30151"/>
                    <a:pt x="10000" y="30151"/>
                    <a:pt x="10075" y="30176"/>
                  </a:cubicBezTo>
                  <a:lnTo>
                    <a:pt x="10577" y="30251"/>
                  </a:lnTo>
                  <a:lnTo>
                    <a:pt x="11579" y="30401"/>
                  </a:lnTo>
                  <a:lnTo>
                    <a:pt x="13584" y="30702"/>
                  </a:lnTo>
                  <a:cubicBezTo>
                    <a:pt x="14912" y="30903"/>
                    <a:pt x="16266" y="31103"/>
                    <a:pt x="17594" y="31329"/>
                  </a:cubicBezTo>
                  <a:cubicBezTo>
                    <a:pt x="20251" y="31755"/>
                    <a:pt x="22907" y="32206"/>
                    <a:pt x="25589" y="32607"/>
                  </a:cubicBezTo>
                  <a:cubicBezTo>
                    <a:pt x="30928" y="33384"/>
                    <a:pt x="36291" y="34111"/>
                    <a:pt x="41679" y="34587"/>
                  </a:cubicBezTo>
                  <a:lnTo>
                    <a:pt x="41905" y="34612"/>
                  </a:lnTo>
                  <a:lnTo>
                    <a:pt x="41905" y="34612"/>
                  </a:lnTo>
                  <a:lnTo>
                    <a:pt x="41855" y="34386"/>
                  </a:lnTo>
                  <a:cubicBezTo>
                    <a:pt x="41404" y="31780"/>
                    <a:pt x="41679" y="29098"/>
                    <a:pt x="41730" y="26441"/>
                  </a:cubicBezTo>
                  <a:cubicBezTo>
                    <a:pt x="41805" y="23760"/>
                    <a:pt x="41830" y="21103"/>
                    <a:pt x="41805" y="18421"/>
                  </a:cubicBezTo>
                  <a:cubicBezTo>
                    <a:pt x="41780" y="12331"/>
                    <a:pt x="41278" y="6266"/>
                    <a:pt x="41053" y="176"/>
                  </a:cubicBezTo>
                  <a:lnTo>
                    <a:pt x="410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4"/>
            <p:cNvSpPr/>
            <p:nvPr/>
          </p:nvSpPr>
          <p:spPr>
            <a:xfrm>
              <a:off x="2849050" y="4283900"/>
              <a:ext cx="614675" cy="48350"/>
            </a:xfrm>
            <a:custGeom>
              <a:avLst/>
              <a:gdLst/>
              <a:ahLst/>
              <a:cxnLst/>
              <a:rect l="l" t="t" r="r" b="b"/>
              <a:pathLst>
                <a:path w="24587" h="1934" extrusionOk="0">
                  <a:moveTo>
                    <a:pt x="24207" y="1"/>
                  </a:moveTo>
                  <a:cubicBezTo>
                    <a:pt x="24192" y="1"/>
                    <a:pt x="24177" y="2"/>
                    <a:pt x="24161" y="3"/>
                  </a:cubicBezTo>
                  <a:cubicBezTo>
                    <a:pt x="16166" y="805"/>
                    <a:pt x="8221" y="1407"/>
                    <a:pt x="201" y="1633"/>
                  </a:cubicBezTo>
                  <a:cubicBezTo>
                    <a:pt x="1" y="1658"/>
                    <a:pt x="1" y="1933"/>
                    <a:pt x="201" y="1933"/>
                  </a:cubicBezTo>
                  <a:cubicBezTo>
                    <a:pt x="8171" y="1708"/>
                    <a:pt x="16216" y="1357"/>
                    <a:pt x="24161" y="630"/>
                  </a:cubicBezTo>
                  <a:cubicBezTo>
                    <a:pt x="24571" y="606"/>
                    <a:pt x="24587" y="1"/>
                    <a:pt x="2420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3" name="Google Shape;1743;p64"/>
          <p:cNvSpPr txBox="1"/>
          <p:nvPr/>
        </p:nvSpPr>
        <p:spPr>
          <a:xfrm rot="-545911">
            <a:off x="1134211" y="2123866"/>
            <a:ext cx="2335675" cy="128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1600" b="1" dirty="0">
                <a:latin typeface="Candara" panose="020E0502030303020204" pitchFamily="34" charset="0"/>
              </a:rPr>
              <a:t>“La motivación es lo que te pone en marcha, el hábito es lo que hace que sigas”</a:t>
            </a:r>
          </a:p>
        </p:txBody>
      </p:sp>
      <p:sp>
        <p:nvSpPr>
          <p:cNvPr id="1747" name="Google Shape;1747;p64"/>
          <p:cNvSpPr/>
          <p:nvPr/>
        </p:nvSpPr>
        <p:spPr>
          <a:xfrm>
            <a:off x="3458333" y="1337408"/>
            <a:ext cx="932333" cy="512408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8" name="Google Shape;1748;p64"/>
          <p:cNvGrpSpPr/>
          <p:nvPr/>
        </p:nvGrpSpPr>
        <p:grpSpPr>
          <a:xfrm rot="-8593293">
            <a:off x="48531" y="-510565"/>
            <a:ext cx="2429474" cy="1577941"/>
            <a:chOff x="5118990" y="4122087"/>
            <a:chExt cx="1882464" cy="1222659"/>
          </a:xfrm>
        </p:grpSpPr>
        <p:sp>
          <p:nvSpPr>
            <p:cNvPr id="1749" name="Google Shape;1749;p64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4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4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4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4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4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4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4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4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4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4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4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4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4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4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64"/>
          <p:cNvGrpSpPr/>
          <p:nvPr/>
        </p:nvGrpSpPr>
        <p:grpSpPr>
          <a:xfrm>
            <a:off x="4630272" y="4047603"/>
            <a:ext cx="2433812" cy="320922"/>
            <a:chOff x="1394800" y="3522000"/>
            <a:chExt cx="1048650" cy="138275"/>
          </a:xfrm>
        </p:grpSpPr>
        <p:sp>
          <p:nvSpPr>
            <p:cNvPr id="1765" name="Google Shape;1765;p64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4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4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4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4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4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4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4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4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1735;p64"/>
          <p:cNvSpPr txBox="1">
            <a:spLocks/>
          </p:cNvSpPr>
          <p:nvPr/>
        </p:nvSpPr>
        <p:spPr>
          <a:xfrm rot="20968365">
            <a:off x="2232423" y="3306515"/>
            <a:ext cx="1138249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es-MX" sz="1800" dirty="0" err="1"/>
              <a:t>Jim</a:t>
            </a:r>
            <a:r>
              <a:rPr lang="es-MX" sz="1800" dirty="0"/>
              <a:t> </a:t>
            </a:r>
            <a:r>
              <a:rPr lang="es-MX" sz="1800" dirty="0" err="1"/>
              <a:t>Ryun</a:t>
            </a:r>
            <a:r>
              <a:rPr lang="es-MX" sz="1800" dirty="0"/>
              <a:t>.</a:t>
            </a:r>
            <a:br>
              <a:rPr lang="es-MX" sz="1800" dirty="0"/>
            </a:br>
            <a:endParaRPr lang="es-MX" sz="1800" dirty="0"/>
          </a:p>
        </p:txBody>
      </p:sp>
      <p:pic>
        <p:nvPicPr>
          <p:cNvPr id="8194" name="Picture 2" descr="Free vector a bal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7802" r="5884" b="7854"/>
          <a:stretch/>
        </p:blipFill>
        <p:spPr bwMode="auto">
          <a:xfrm>
            <a:off x="5133940" y="2504237"/>
            <a:ext cx="984341" cy="9540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Google Shape;1666;p68"/>
          <p:cNvSpPr txBox="1">
            <a:spLocks/>
          </p:cNvSpPr>
          <p:nvPr/>
        </p:nvSpPr>
        <p:spPr>
          <a:xfrm>
            <a:off x="5192279" y="4200980"/>
            <a:ext cx="4224306" cy="1160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>
              <a:buClr>
                <a:schemeClr val="dk2"/>
              </a:buClr>
              <a:buSzPts val="1100"/>
              <a:buFont typeface="Arial"/>
              <a:buNone/>
            </a:pPr>
            <a:r>
              <a:rPr lang="es-MX" sz="6000" dirty="0"/>
              <a:t>¡Gracias!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25fc6272121_0_0"/>
          <p:cNvSpPr txBox="1">
            <a:spLocks noGrp="1"/>
          </p:cNvSpPr>
          <p:nvPr>
            <p:ph type="ctrTitle"/>
          </p:nvPr>
        </p:nvSpPr>
        <p:spPr>
          <a:xfrm>
            <a:off x="2351850" y="1608850"/>
            <a:ext cx="4440300" cy="149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MX" sz="3600" dirty="0">
                <a:latin typeface="Lexend"/>
                <a:ea typeface="Lexend"/>
                <a:cs typeface="Lexend"/>
                <a:sym typeface="Lexend"/>
              </a:rPr>
              <a:t>Mi situación académica</a:t>
            </a:r>
            <a:endParaRPr sz="3600" dirty="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44" name="Google Shape;644;g25fc6272121_0_0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Curso 2 de Tutorías – Sesión 2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34C9E5-6880-4A9D-8189-5659299FD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908" y="4092639"/>
            <a:ext cx="1918183" cy="8847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59"/>
          <p:cNvGrpSpPr/>
          <p:nvPr/>
        </p:nvGrpSpPr>
        <p:grpSpPr>
          <a:xfrm>
            <a:off x="699619" y="910975"/>
            <a:ext cx="4356480" cy="176025"/>
            <a:chOff x="4345425" y="2175475"/>
            <a:chExt cx="800750" cy="176025"/>
          </a:xfrm>
        </p:grpSpPr>
        <p:sp>
          <p:nvSpPr>
            <p:cNvPr id="1541" name="Google Shape;1541;p5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Orden del día:</a:t>
            </a:r>
            <a:endParaRPr dirty="0"/>
          </a:p>
        </p:txBody>
      </p:sp>
      <p:sp>
        <p:nvSpPr>
          <p:cNvPr id="1544" name="Google Shape;1544;p59"/>
          <p:cNvSpPr txBox="1">
            <a:spLocks noGrp="1"/>
          </p:cNvSpPr>
          <p:nvPr>
            <p:ph type="body" idx="1"/>
          </p:nvPr>
        </p:nvSpPr>
        <p:spPr>
          <a:xfrm>
            <a:off x="720000" y="1474158"/>
            <a:ext cx="7704000" cy="13932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buNone/>
            </a:pPr>
            <a:r>
              <a:rPr lang="es-MX" sz="2000" b="1" i="1" dirty="0">
                <a:latin typeface="Candara" panose="020E0502030303020204" pitchFamily="34" charset="0"/>
              </a:rPr>
              <a:t>Rendimiento académico</a:t>
            </a:r>
            <a:br>
              <a:rPr lang="es-MX" sz="2000" b="1" i="1" dirty="0">
                <a:latin typeface="Candara" panose="020E0502030303020204" pitchFamily="34" charset="0"/>
              </a:rPr>
            </a:br>
            <a:r>
              <a:rPr lang="es-MX" sz="2000" i="1" dirty="0">
                <a:latin typeface="Candara" panose="020E0502030303020204" pitchFamily="34" charset="0"/>
              </a:rPr>
              <a:t>- Autoanálisis del estudiante, situación académica.</a:t>
            </a:r>
            <a:br>
              <a:rPr lang="es-MX" sz="2000" i="1" dirty="0">
                <a:latin typeface="Candara" panose="020E0502030303020204" pitchFamily="34" charset="0"/>
              </a:rPr>
            </a:br>
            <a:r>
              <a:rPr lang="es-MX" sz="2000" i="1" dirty="0">
                <a:latin typeface="Candara" panose="020E0502030303020204" pitchFamily="34" charset="0"/>
              </a:rPr>
              <a:t>- Metas para el segundo semestre.</a:t>
            </a:r>
            <a:endParaRPr lang="es-MX" sz="2000" dirty="0">
              <a:latin typeface="Candara" panose="020E0502030303020204" pitchFamily="34" charset="0"/>
            </a:endParaRPr>
          </a:p>
          <a:p>
            <a:endParaRPr b="1" dirty="0"/>
          </a:p>
        </p:txBody>
      </p:sp>
      <p:grpSp>
        <p:nvGrpSpPr>
          <p:cNvPr id="1545" name="Google Shape;1545;p59"/>
          <p:cNvGrpSpPr/>
          <p:nvPr/>
        </p:nvGrpSpPr>
        <p:grpSpPr>
          <a:xfrm rot="1461682">
            <a:off x="7211497" y="174521"/>
            <a:ext cx="2743443" cy="1090954"/>
            <a:chOff x="4038775" y="3369325"/>
            <a:chExt cx="1789725" cy="711700"/>
          </a:xfrm>
        </p:grpSpPr>
        <p:sp>
          <p:nvSpPr>
            <p:cNvPr id="1546" name="Google Shape;1546;p59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9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9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9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9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9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9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9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9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9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9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9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9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9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9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9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9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9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9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vector online certification with smartpho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5973" r="13450" b="7318"/>
          <a:stretch/>
        </p:blipFill>
        <p:spPr bwMode="auto">
          <a:xfrm>
            <a:off x="4130145" y="2682244"/>
            <a:ext cx="1924673" cy="232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69" name="Google Shape;1569;p60"/>
          <p:cNvGrpSpPr/>
          <p:nvPr/>
        </p:nvGrpSpPr>
        <p:grpSpPr>
          <a:xfrm rot="474658">
            <a:off x="2413347" y="2994141"/>
            <a:ext cx="1074193" cy="585348"/>
            <a:chOff x="4345425" y="2175475"/>
            <a:chExt cx="800750" cy="176025"/>
          </a:xfrm>
        </p:grpSpPr>
        <p:sp>
          <p:nvSpPr>
            <p:cNvPr id="1570" name="Google Shape;1570;p6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6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1" name="Google Shape;1581;p60"/>
          <p:cNvSpPr txBox="1">
            <a:spLocks noGrp="1"/>
          </p:cNvSpPr>
          <p:nvPr>
            <p:ph type="title"/>
          </p:nvPr>
        </p:nvSpPr>
        <p:spPr>
          <a:xfrm>
            <a:off x="326093" y="51881"/>
            <a:ext cx="4104167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Rendimiento académico</a:t>
            </a:r>
            <a:endParaRPr dirty="0"/>
          </a:p>
        </p:txBody>
      </p:sp>
      <p:sp>
        <p:nvSpPr>
          <p:cNvPr id="1582" name="Google Shape;1582;p60"/>
          <p:cNvSpPr txBox="1">
            <a:spLocks noGrp="1"/>
          </p:cNvSpPr>
          <p:nvPr>
            <p:ph type="subTitle" idx="5"/>
          </p:nvPr>
        </p:nvSpPr>
        <p:spPr>
          <a:xfrm>
            <a:off x="274688" y="819116"/>
            <a:ext cx="3657930" cy="114970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27000" indent="0" algn="just"/>
            <a:r>
              <a:rPr lang="es-MX" dirty="0">
                <a:latin typeface="Candara" panose="020E0502030303020204" pitchFamily="34" charset="0"/>
              </a:rPr>
              <a:t>“Concepto complejo en sí mismo, se puede definir como el valor atribuido a los resultados de aprendizaje de los estudiantes universitarios en un área temática determinada comparado con el nivel de conocimientos esperado en sus pares” (Montero, et al., 2007).</a:t>
            </a:r>
          </a:p>
          <a:p>
            <a:pPr marL="127000" indent="0" algn="just"/>
            <a:br>
              <a:rPr lang="es-MX" sz="1400" dirty="0">
                <a:latin typeface="Candara" panose="020E0502030303020204" pitchFamily="34" charset="0"/>
              </a:rPr>
            </a:br>
            <a:endParaRPr sz="1400" dirty="0">
              <a:latin typeface="Candara" panose="020E0502030303020204" pitchFamily="34" charset="0"/>
            </a:endParaRPr>
          </a:p>
        </p:txBody>
      </p:sp>
      <p:grpSp>
        <p:nvGrpSpPr>
          <p:cNvPr id="1590" name="Google Shape;1590;p60"/>
          <p:cNvGrpSpPr/>
          <p:nvPr/>
        </p:nvGrpSpPr>
        <p:grpSpPr>
          <a:xfrm>
            <a:off x="769574" y="452729"/>
            <a:ext cx="2960453" cy="176025"/>
            <a:chOff x="4345425" y="2175475"/>
            <a:chExt cx="800750" cy="176025"/>
          </a:xfrm>
        </p:grpSpPr>
        <p:sp>
          <p:nvSpPr>
            <p:cNvPr id="1591" name="Google Shape;1591;p6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582;p60"/>
          <p:cNvSpPr txBox="1">
            <a:spLocks/>
          </p:cNvSpPr>
          <p:nvPr/>
        </p:nvSpPr>
        <p:spPr>
          <a:xfrm>
            <a:off x="373106" y="3114716"/>
            <a:ext cx="3461093" cy="1385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27000" indent="0" algn="just"/>
            <a:r>
              <a:rPr lang="es-MX" dirty="0">
                <a:latin typeface="Candara" panose="020E0502030303020204" pitchFamily="34" charset="0"/>
              </a:rPr>
              <a:t>El rendimiento es un </a:t>
            </a:r>
            <a:r>
              <a:rPr lang="es-MX" b="1" dirty="0">
                <a:latin typeface="Candara" panose="020E0502030303020204" pitchFamily="34" charset="0"/>
              </a:rPr>
              <a:t>indicador</a:t>
            </a:r>
            <a:r>
              <a:rPr lang="es-MX" dirty="0">
                <a:latin typeface="Candara" panose="020E0502030303020204" pitchFamily="34" charset="0"/>
              </a:rPr>
              <a:t> que refleja el progreso o el grado en que un estudiante demuestra su avance en la adquisición de conceptos y conocimientos. </a:t>
            </a:r>
          </a:p>
        </p:txBody>
      </p:sp>
      <p:grpSp>
        <p:nvGrpSpPr>
          <p:cNvPr id="45" name="Google Shape;1656;p62"/>
          <p:cNvGrpSpPr/>
          <p:nvPr/>
        </p:nvGrpSpPr>
        <p:grpSpPr>
          <a:xfrm rot="807122">
            <a:off x="6456240" y="671108"/>
            <a:ext cx="2612402" cy="2641050"/>
            <a:chOff x="1857000" y="3245400"/>
            <a:chExt cx="1233825" cy="1186575"/>
          </a:xfrm>
        </p:grpSpPr>
        <p:sp>
          <p:nvSpPr>
            <p:cNvPr id="46" name="Google Shape;1657;p6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58;p6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59;p62"/>
            <p:cNvSpPr/>
            <p:nvPr/>
          </p:nvSpPr>
          <p:spPr>
            <a:xfrm>
              <a:off x="1867600" y="3249927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60;p6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61;p6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62;p6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Rectángulo 8"/>
          <p:cNvSpPr/>
          <p:nvPr/>
        </p:nvSpPr>
        <p:spPr>
          <a:xfrm rot="1008845">
            <a:off x="6669791" y="1177515"/>
            <a:ext cx="215797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500" dirty="0">
                <a:solidFill>
                  <a:schemeClr val="bg2"/>
                </a:solidFill>
                <a:latin typeface="Candara" panose="020E0502030303020204" pitchFamily="34" charset="0"/>
              </a:rPr>
              <a:t>Un estudiante con buen rendimiento académico es aquel que obtiene calificaciones positivas en los exámenes que debe rendir a lo largo de un ciclo.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vector nerd concept illust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" t="-2006" b="10528"/>
          <a:stretch/>
        </p:blipFill>
        <p:spPr bwMode="auto">
          <a:xfrm>
            <a:off x="6302443" y="2016609"/>
            <a:ext cx="2803396" cy="27371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49" name="Google Shape;1849;p66"/>
          <p:cNvGrpSpPr/>
          <p:nvPr/>
        </p:nvGrpSpPr>
        <p:grpSpPr>
          <a:xfrm>
            <a:off x="2924615" y="3275376"/>
            <a:ext cx="3377828" cy="792325"/>
            <a:chOff x="4319250" y="3137000"/>
            <a:chExt cx="885825" cy="524125"/>
          </a:xfrm>
        </p:grpSpPr>
        <p:sp>
          <p:nvSpPr>
            <p:cNvPr id="1850" name="Google Shape;1850;p66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6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6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6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6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6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6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6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6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6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6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1" name="Google Shape;1861;p66"/>
          <p:cNvSpPr txBox="1">
            <a:spLocks noGrp="1"/>
          </p:cNvSpPr>
          <p:nvPr>
            <p:ph type="title"/>
          </p:nvPr>
        </p:nvSpPr>
        <p:spPr>
          <a:xfrm>
            <a:off x="1941563" y="832567"/>
            <a:ext cx="5306700" cy="17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Rendimiento académico</a:t>
            </a:r>
            <a:endParaRPr dirty="0"/>
          </a:p>
        </p:txBody>
      </p:sp>
      <p:sp>
        <p:nvSpPr>
          <p:cNvPr id="1863" name="Google Shape;1863;p66"/>
          <p:cNvSpPr txBox="1">
            <a:spLocks noGrp="1"/>
          </p:cNvSpPr>
          <p:nvPr>
            <p:ph type="subTitle" idx="1"/>
          </p:nvPr>
        </p:nvSpPr>
        <p:spPr>
          <a:xfrm>
            <a:off x="3117276" y="3303095"/>
            <a:ext cx="2909700" cy="4701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MX" b="1" dirty="0">
                <a:latin typeface="Candara" panose="020E0502030303020204" pitchFamily="34" charset="0"/>
              </a:rPr>
              <a:t>Da clic al video</a:t>
            </a:r>
            <a:endParaRPr b="1" dirty="0">
              <a:latin typeface="Candara" panose="020E0502030303020204" pitchFamily="34" charset="0"/>
            </a:endParaRPr>
          </a:p>
        </p:txBody>
      </p:sp>
      <p:grpSp>
        <p:nvGrpSpPr>
          <p:cNvPr id="1867" name="Google Shape;1867;p66"/>
          <p:cNvGrpSpPr/>
          <p:nvPr/>
        </p:nvGrpSpPr>
        <p:grpSpPr>
          <a:xfrm>
            <a:off x="2247995" y="1601188"/>
            <a:ext cx="4693836" cy="176025"/>
            <a:chOff x="4345425" y="2175475"/>
            <a:chExt cx="800750" cy="176025"/>
          </a:xfrm>
        </p:grpSpPr>
        <p:sp>
          <p:nvSpPr>
            <p:cNvPr id="1868" name="Google Shape;1868;p6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0" name="Google Shape;1870;p66"/>
          <p:cNvGrpSpPr/>
          <p:nvPr/>
        </p:nvGrpSpPr>
        <p:grpSpPr>
          <a:xfrm>
            <a:off x="3046863" y="2482591"/>
            <a:ext cx="3071997" cy="176025"/>
            <a:chOff x="4345425" y="2175475"/>
            <a:chExt cx="800750" cy="176025"/>
          </a:xfrm>
        </p:grpSpPr>
        <p:sp>
          <p:nvSpPr>
            <p:cNvPr id="1871" name="Google Shape;1871;p6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3" name="Google Shape;1873;p66"/>
          <p:cNvGrpSpPr/>
          <p:nvPr/>
        </p:nvGrpSpPr>
        <p:grpSpPr>
          <a:xfrm rot="4339104" flipH="1">
            <a:off x="3020437" y="3502074"/>
            <a:ext cx="595061" cy="675849"/>
            <a:chOff x="5464100" y="4208075"/>
            <a:chExt cx="494625" cy="579650"/>
          </a:xfrm>
        </p:grpSpPr>
        <p:sp>
          <p:nvSpPr>
            <p:cNvPr id="1874" name="Google Shape;1874;p66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6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6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6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6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6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6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6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6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6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6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6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5" name="Google Shape;1905;p66"/>
          <p:cNvGrpSpPr/>
          <p:nvPr/>
        </p:nvGrpSpPr>
        <p:grpSpPr>
          <a:xfrm>
            <a:off x="4023049" y="3830792"/>
            <a:ext cx="988108" cy="562829"/>
            <a:chOff x="5501450" y="2545600"/>
            <a:chExt cx="639525" cy="438000"/>
          </a:xfrm>
        </p:grpSpPr>
        <p:sp>
          <p:nvSpPr>
            <p:cNvPr id="1906" name="Google Shape;1906;p66"/>
            <p:cNvSpPr/>
            <p:nvPr/>
          </p:nvSpPr>
          <p:spPr>
            <a:xfrm>
              <a:off x="5501450" y="2545600"/>
              <a:ext cx="639525" cy="438000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6">
              <a:hlinkClick r:id="rId4"/>
            </p:cNvPr>
            <p:cNvSpPr/>
            <p:nvPr/>
          </p:nvSpPr>
          <p:spPr>
            <a:xfrm>
              <a:off x="5714775" y="2654925"/>
              <a:ext cx="280075" cy="257600"/>
            </a:xfrm>
            <a:custGeom>
              <a:avLst/>
              <a:gdLst/>
              <a:ahLst/>
              <a:cxnLst/>
              <a:rect l="l" t="t" r="r" b="b"/>
              <a:pathLst>
                <a:path w="11203" h="10304" extrusionOk="0">
                  <a:moveTo>
                    <a:pt x="652" y="289"/>
                  </a:moveTo>
                  <a:cubicBezTo>
                    <a:pt x="809" y="415"/>
                    <a:pt x="966" y="540"/>
                    <a:pt x="1138" y="650"/>
                  </a:cubicBezTo>
                  <a:cubicBezTo>
                    <a:pt x="1076" y="697"/>
                    <a:pt x="1044" y="775"/>
                    <a:pt x="1029" y="854"/>
                  </a:cubicBezTo>
                  <a:cubicBezTo>
                    <a:pt x="1029" y="1042"/>
                    <a:pt x="1044" y="1214"/>
                    <a:pt x="1044" y="1387"/>
                  </a:cubicBezTo>
                  <a:cubicBezTo>
                    <a:pt x="919" y="1449"/>
                    <a:pt x="825" y="1543"/>
                    <a:pt x="778" y="1669"/>
                  </a:cubicBezTo>
                  <a:cubicBezTo>
                    <a:pt x="746" y="1214"/>
                    <a:pt x="699" y="760"/>
                    <a:pt x="652" y="305"/>
                  </a:cubicBezTo>
                  <a:cubicBezTo>
                    <a:pt x="652" y="305"/>
                    <a:pt x="652" y="289"/>
                    <a:pt x="652" y="289"/>
                  </a:cubicBezTo>
                  <a:close/>
                  <a:moveTo>
                    <a:pt x="5778" y="4208"/>
                  </a:moveTo>
                  <a:lnTo>
                    <a:pt x="5778" y="4208"/>
                  </a:lnTo>
                  <a:cubicBezTo>
                    <a:pt x="6217" y="4333"/>
                    <a:pt x="6671" y="4443"/>
                    <a:pt x="7126" y="4521"/>
                  </a:cubicBezTo>
                  <a:cubicBezTo>
                    <a:pt x="7142" y="4537"/>
                    <a:pt x="7142" y="4537"/>
                    <a:pt x="7157" y="4553"/>
                  </a:cubicBezTo>
                  <a:cubicBezTo>
                    <a:pt x="6844" y="4725"/>
                    <a:pt x="6530" y="4913"/>
                    <a:pt x="6232" y="5101"/>
                  </a:cubicBezTo>
                  <a:cubicBezTo>
                    <a:pt x="6138" y="4804"/>
                    <a:pt x="5966" y="4490"/>
                    <a:pt x="5778" y="4208"/>
                  </a:cubicBezTo>
                  <a:close/>
                  <a:moveTo>
                    <a:pt x="840" y="2296"/>
                  </a:moveTo>
                  <a:lnTo>
                    <a:pt x="840" y="2296"/>
                  </a:lnTo>
                  <a:cubicBezTo>
                    <a:pt x="919" y="2672"/>
                    <a:pt x="1013" y="3032"/>
                    <a:pt x="1076" y="3393"/>
                  </a:cubicBezTo>
                  <a:cubicBezTo>
                    <a:pt x="1123" y="4694"/>
                    <a:pt x="1201" y="5995"/>
                    <a:pt x="1264" y="7280"/>
                  </a:cubicBezTo>
                  <a:cubicBezTo>
                    <a:pt x="1279" y="7500"/>
                    <a:pt x="1436" y="7641"/>
                    <a:pt x="1609" y="7688"/>
                  </a:cubicBezTo>
                  <a:cubicBezTo>
                    <a:pt x="1624" y="7923"/>
                    <a:pt x="1656" y="8142"/>
                    <a:pt x="1671" y="8377"/>
                  </a:cubicBezTo>
                  <a:cubicBezTo>
                    <a:pt x="1671" y="8503"/>
                    <a:pt x="1734" y="8612"/>
                    <a:pt x="1812" y="8706"/>
                  </a:cubicBezTo>
                  <a:cubicBezTo>
                    <a:pt x="1781" y="8753"/>
                    <a:pt x="1765" y="8801"/>
                    <a:pt x="1734" y="8848"/>
                  </a:cubicBezTo>
                  <a:cubicBezTo>
                    <a:pt x="1718" y="8910"/>
                    <a:pt x="1718" y="8957"/>
                    <a:pt x="1703" y="9004"/>
                  </a:cubicBezTo>
                  <a:cubicBezTo>
                    <a:pt x="1577" y="9130"/>
                    <a:pt x="1436" y="9239"/>
                    <a:pt x="1295" y="9365"/>
                  </a:cubicBezTo>
                  <a:cubicBezTo>
                    <a:pt x="1154" y="7014"/>
                    <a:pt x="1029" y="4647"/>
                    <a:pt x="840" y="2296"/>
                  </a:cubicBezTo>
                  <a:close/>
                  <a:moveTo>
                    <a:pt x="299" y="0"/>
                  </a:moveTo>
                  <a:cubicBezTo>
                    <a:pt x="146" y="0"/>
                    <a:pt x="0" y="102"/>
                    <a:pt x="10" y="305"/>
                  </a:cubicBezTo>
                  <a:cubicBezTo>
                    <a:pt x="88" y="3440"/>
                    <a:pt x="355" y="6575"/>
                    <a:pt x="574" y="9710"/>
                  </a:cubicBezTo>
                  <a:cubicBezTo>
                    <a:pt x="590" y="9866"/>
                    <a:pt x="684" y="9976"/>
                    <a:pt x="793" y="10023"/>
                  </a:cubicBezTo>
                  <a:cubicBezTo>
                    <a:pt x="841" y="10176"/>
                    <a:pt x="985" y="10303"/>
                    <a:pt x="1148" y="10303"/>
                  </a:cubicBezTo>
                  <a:cubicBezTo>
                    <a:pt x="1201" y="10303"/>
                    <a:pt x="1256" y="10289"/>
                    <a:pt x="1311" y="10258"/>
                  </a:cubicBezTo>
                  <a:cubicBezTo>
                    <a:pt x="1718" y="10070"/>
                    <a:pt x="2110" y="9851"/>
                    <a:pt x="2486" y="9647"/>
                  </a:cubicBezTo>
                  <a:cubicBezTo>
                    <a:pt x="2627" y="9631"/>
                    <a:pt x="2753" y="9569"/>
                    <a:pt x="2847" y="9475"/>
                  </a:cubicBezTo>
                  <a:cubicBezTo>
                    <a:pt x="2894" y="9427"/>
                    <a:pt x="2941" y="9396"/>
                    <a:pt x="2988" y="9349"/>
                  </a:cubicBezTo>
                  <a:cubicBezTo>
                    <a:pt x="5417" y="7938"/>
                    <a:pt x="7721" y="6199"/>
                    <a:pt x="10151" y="4819"/>
                  </a:cubicBezTo>
                  <a:cubicBezTo>
                    <a:pt x="10229" y="4757"/>
                    <a:pt x="10292" y="4694"/>
                    <a:pt x="10323" y="4615"/>
                  </a:cubicBezTo>
                  <a:cubicBezTo>
                    <a:pt x="10383" y="4639"/>
                    <a:pt x="10441" y="4649"/>
                    <a:pt x="10497" y="4649"/>
                  </a:cubicBezTo>
                  <a:cubicBezTo>
                    <a:pt x="10925" y="4649"/>
                    <a:pt x="11203" y="4024"/>
                    <a:pt x="10731" y="3816"/>
                  </a:cubicBezTo>
                  <a:cubicBezTo>
                    <a:pt x="9101" y="3032"/>
                    <a:pt x="7439" y="2296"/>
                    <a:pt x="5762" y="1606"/>
                  </a:cubicBezTo>
                  <a:cubicBezTo>
                    <a:pt x="4238" y="987"/>
                    <a:pt x="2525" y="34"/>
                    <a:pt x="860" y="34"/>
                  </a:cubicBezTo>
                  <a:cubicBezTo>
                    <a:pt x="796" y="34"/>
                    <a:pt x="732" y="36"/>
                    <a:pt x="668" y="39"/>
                  </a:cubicBezTo>
                  <a:cubicBezTo>
                    <a:pt x="621" y="39"/>
                    <a:pt x="590" y="70"/>
                    <a:pt x="558" y="117"/>
                  </a:cubicBezTo>
                  <a:cubicBezTo>
                    <a:pt x="492" y="39"/>
                    <a:pt x="39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/>
          <p:cNvSpPr/>
          <p:nvPr/>
        </p:nvSpPr>
        <p:spPr>
          <a:xfrm>
            <a:off x="3139915" y="4432501"/>
            <a:ext cx="30483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100" b="1" dirty="0">
                <a:solidFill>
                  <a:srgbClr val="0F0F0F"/>
                </a:solidFill>
                <a:latin typeface="Candara" panose="020E0502030303020204" pitchFamily="34" charset="0"/>
              </a:rPr>
              <a:t>FACTORES QUE INFLUYEN EN EL RENDIMIENTO ACADÉMICO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2" name="Google Shape;1912;p67"/>
          <p:cNvGrpSpPr/>
          <p:nvPr/>
        </p:nvGrpSpPr>
        <p:grpSpPr>
          <a:xfrm>
            <a:off x="5022757" y="-116515"/>
            <a:ext cx="1456473" cy="1079750"/>
            <a:chOff x="4319250" y="3137000"/>
            <a:chExt cx="885825" cy="524125"/>
          </a:xfrm>
        </p:grpSpPr>
        <p:sp>
          <p:nvSpPr>
            <p:cNvPr id="1913" name="Google Shape;1913;p67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7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7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7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7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7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7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7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7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7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7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5" name="Google Shape;1925;p67"/>
          <p:cNvSpPr txBox="1">
            <a:spLocks noGrp="1"/>
          </p:cNvSpPr>
          <p:nvPr>
            <p:ph type="title"/>
          </p:nvPr>
        </p:nvSpPr>
        <p:spPr>
          <a:xfrm>
            <a:off x="123520" y="0"/>
            <a:ext cx="5306700" cy="89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Actividad</a:t>
            </a:r>
            <a:endParaRPr dirty="0"/>
          </a:p>
        </p:txBody>
      </p:sp>
      <p:sp>
        <p:nvSpPr>
          <p:cNvPr id="1926" name="Google Shape;1926;p67"/>
          <p:cNvSpPr txBox="1">
            <a:spLocks noGrp="1"/>
          </p:cNvSpPr>
          <p:nvPr>
            <p:ph type="title" idx="2"/>
          </p:nvPr>
        </p:nvSpPr>
        <p:spPr>
          <a:xfrm>
            <a:off x="5022749" y="-40312"/>
            <a:ext cx="1456500" cy="81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grpSp>
        <p:nvGrpSpPr>
          <p:cNvPr id="1927" name="Google Shape;1927;p67"/>
          <p:cNvGrpSpPr/>
          <p:nvPr/>
        </p:nvGrpSpPr>
        <p:grpSpPr>
          <a:xfrm>
            <a:off x="2093190" y="756138"/>
            <a:ext cx="4693836" cy="176025"/>
            <a:chOff x="4345425" y="2175475"/>
            <a:chExt cx="800750" cy="176025"/>
          </a:xfrm>
        </p:grpSpPr>
        <p:sp>
          <p:nvSpPr>
            <p:cNvPr id="1928" name="Google Shape;1928;p6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ángulo 2"/>
          <p:cNvSpPr/>
          <p:nvPr/>
        </p:nvSpPr>
        <p:spPr>
          <a:xfrm>
            <a:off x="1159156" y="1058263"/>
            <a:ext cx="69534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Candara" panose="020E0502030303020204" pitchFamily="34" charset="0"/>
              </a:rPr>
              <a:t>El estudiante deberá tener el </a:t>
            </a:r>
            <a:r>
              <a:rPr lang="es-MX" b="1" dirty="0">
                <a:latin typeface="Candara" panose="020E0502030303020204" pitchFamily="34" charset="0"/>
              </a:rPr>
              <a:t>plan de estudios de su carrera</a:t>
            </a:r>
            <a:r>
              <a:rPr lang="es-MX" dirty="0">
                <a:latin typeface="Candara" panose="020E0502030303020204" pitchFamily="34" charset="0"/>
              </a:rPr>
              <a:t> de manera que </a:t>
            </a:r>
            <a:r>
              <a:rPr lang="es-MX" b="1" dirty="0">
                <a:latin typeface="Candara" panose="020E0502030303020204" pitchFamily="34" charset="0"/>
              </a:rPr>
              <a:t>pondrá la calificación de las materias cursadas en el semestre anterior</a:t>
            </a:r>
            <a:r>
              <a:rPr lang="es-MX" dirty="0">
                <a:latin typeface="Candara" panose="020E0502030303020204" pitchFamily="34" charset="0"/>
              </a:rPr>
              <a:t>, para analizar los factores que influyeron a su </a:t>
            </a:r>
            <a:r>
              <a:rPr lang="es-MX" u="sng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reprobación</a:t>
            </a:r>
            <a:r>
              <a:rPr lang="es-MX" dirty="0">
                <a:latin typeface="Candara" panose="020E0502030303020204" pitchFamily="34" charset="0"/>
              </a:rPr>
              <a:t> en alguna (s) materia(s) que cursó en el </a:t>
            </a:r>
            <a:r>
              <a:rPr lang="es-MX" u="sng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primer semestre </a:t>
            </a:r>
            <a:r>
              <a:rPr lang="es-MX" dirty="0">
                <a:latin typeface="Candara" panose="020E0502030303020204" pitchFamily="34" charset="0"/>
              </a:rPr>
              <a:t>(en caso de haber reprobado), asimismo identificará las acciones y conductas que le pueden ayudar a mejorar su aprendizaje y calificaciones.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350335" y="2322842"/>
            <a:ext cx="5826642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Candara" panose="020E0502030303020204" pitchFamily="34" charset="0"/>
              </a:rPr>
              <a:t>Además de identificar en su plan de estudios la cantidad de:</a:t>
            </a:r>
            <a:endParaRPr lang="es-MX" dirty="0">
              <a:latin typeface="Candara" panose="020E0502030303020204" pitchFamily="34" charset="0"/>
            </a:endParaRPr>
          </a:p>
          <a:p>
            <a:pPr>
              <a:spcAft>
                <a:spcPts val="800"/>
              </a:spcAft>
            </a:pPr>
            <a:r>
              <a:rPr lang="es-MX" i="1" dirty="0">
                <a:latin typeface="Candara" panose="020E0502030303020204" pitchFamily="34" charset="0"/>
              </a:rPr>
              <a:t>a) Materias inscritas</a:t>
            </a:r>
            <a:endParaRPr lang="es-MX" dirty="0">
              <a:latin typeface="Candara" panose="020E0502030303020204" pitchFamily="34" charset="0"/>
            </a:endParaRPr>
          </a:p>
          <a:p>
            <a:pPr>
              <a:spcAft>
                <a:spcPts val="800"/>
              </a:spcAft>
            </a:pPr>
            <a:r>
              <a:rPr lang="es-MX" i="1" dirty="0">
                <a:latin typeface="Candara" panose="020E0502030303020204" pitchFamily="34" charset="0"/>
              </a:rPr>
              <a:t>b) Materias no inscritas o reprobadas en el primer semestre</a:t>
            </a:r>
            <a:endParaRPr lang="es-MX" dirty="0">
              <a:latin typeface="Candara" panose="020E0502030303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s-MX" i="1" dirty="0">
                <a:latin typeface="Candara" panose="020E0502030303020204" pitchFamily="34" charset="0"/>
              </a:rPr>
              <a:t>*Considerar el avance en las materias de inglés y el estatus que tendría al llegar al 4to semestre para Inglés B1.</a:t>
            </a:r>
            <a:endParaRPr lang="es-MX" dirty="0">
              <a:latin typeface="Candara" panose="020E0502030303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32629" y="392625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latin typeface="Candara" panose="020E0502030303020204" pitchFamily="34" charset="0"/>
              </a:rPr>
              <a:t>Página para consultar el plan de estudios ITSON: </a:t>
            </a:r>
            <a:r>
              <a:rPr lang="es-MX" u="sng" dirty="0">
                <a:latin typeface="Candara" panose="020E0502030303020204" pitchFamily="34" charset="0"/>
                <a:hlinkClick r:id="rId3"/>
              </a:rPr>
              <a:t>https://itson.mx/oferta/Paginas/ofertaacademica.aspx</a:t>
            </a:r>
            <a:endParaRPr lang="es-MX" dirty="0">
              <a:latin typeface="Candara" panose="020E0502030303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798291" y="467814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1200" dirty="0">
                <a:latin typeface="Candara" panose="020E0502030303020204" pitchFamily="34" charset="0"/>
                <a:hlinkClick r:id="rId4" action="ppaction://hlinksldjump"/>
              </a:rPr>
              <a:t>Pasos para descargar plan de estudios…</a:t>
            </a:r>
            <a:endParaRPr lang="es-MX" sz="1200" dirty="0">
              <a:latin typeface="Candara" panose="020E0502030303020204" pitchFamily="34" charset="0"/>
            </a:endParaRPr>
          </a:p>
          <a:p>
            <a:br>
              <a:rPr lang="es-MX" sz="1200" dirty="0">
                <a:latin typeface="Candara" panose="020E0502030303020204" pitchFamily="34" charset="0"/>
              </a:rPr>
            </a:br>
            <a:endParaRPr lang="es-MX" sz="12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3" name="Google Shape;1663;p62"/>
          <p:cNvGrpSpPr/>
          <p:nvPr/>
        </p:nvGrpSpPr>
        <p:grpSpPr>
          <a:xfrm rot="994326">
            <a:off x="5613183" y="100538"/>
            <a:ext cx="1144723" cy="1961055"/>
            <a:chOff x="2946668" y="3613769"/>
            <a:chExt cx="640047" cy="1096481"/>
          </a:xfrm>
        </p:grpSpPr>
        <p:sp>
          <p:nvSpPr>
            <p:cNvPr id="1664" name="Google Shape;1664;p62"/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62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62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62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62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62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62"/>
            <p:cNvSpPr/>
            <p:nvPr/>
          </p:nvSpPr>
          <p:spPr>
            <a:xfrm>
              <a:off x="3108375" y="4434875"/>
              <a:ext cx="173600" cy="275375"/>
            </a:xfrm>
            <a:custGeom>
              <a:avLst/>
              <a:gdLst/>
              <a:ahLst/>
              <a:cxnLst/>
              <a:rect l="l" t="t" r="r" b="b"/>
              <a:pathLst>
                <a:path w="6944" h="11015" extrusionOk="0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1" name="Google Shape;1651;p62"/>
          <p:cNvSpPr txBox="1">
            <a:spLocks noGrp="1"/>
          </p:cNvSpPr>
          <p:nvPr>
            <p:ph type="title"/>
          </p:nvPr>
        </p:nvSpPr>
        <p:spPr>
          <a:xfrm>
            <a:off x="412422" y="176556"/>
            <a:ext cx="3978258" cy="75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 dirty="0"/>
              <a:t>Pasos para descargar el plan de estudios, según mi carrera</a:t>
            </a:r>
            <a:endParaRPr dirty="0"/>
          </a:p>
        </p:txBody>
      </p:sp>
      <p:grpSp>
        <p:nvGrpSpPr>
          <p:cNvPr id="1653" name="Google Shape;1653;p62"/>
          <p:cNvGrpSpPr/>
          <p:nvPr/>
        </p:nvGrpSpPr>
        <p:grpSpPr>
          <a:xfrm flipH="1">
            <a:off x="904273" y="831613"/>
            <a:ext cx="2383432" cy="176025"/>
            <a:chOff x="4345425" y="2175475"/>
            <a:chExt cx="800750" cy="176025"/>
          </a:xfrm>
        </p:grpSpPr>
        <p:sp>
          <p:nvSpPr>
            <p:cNvPr id="1654" name="Google Shape;1654;p6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6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3" name="Google Shape;1683;p62"/>
          <p:cNvGrpSpPr/>
          <p:nvPr/>
        </p:nvGrpSpPr>
        <p:grpSpPr>
          <a:xfrm rot="5686417">
            <a:off x="257233" y="903515"/>
            <a:ext cx="806665" cy="421749"/>
            <a:chOff x="1822875" y="1377000"/>
            <a:chExt cx="548075" cy="286550"/>
          </a:xfrm>
        </p:grpSpPr>
        <p:sp>
          <p:nvSpPr>
            <p:cNvPr id="1684" name="Google Shape;1684;p62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2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2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2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2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2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2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2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2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/>
          <p:cNvSpPr/>
          <p:nvPr/>
        </p:nvSpPr>
        <p:spPr>
          <a:xfrm>
            <a:off x="692051" y="110900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latin typeface="Candara" panose="020E0502030303020204" pitchFamily="34" charset="0"/>
              </a:rPr>
              <a:t>Ingresar a oferta académica: </a:t>
            </a:r>
            <a:r>
              <a:rPr lang="es-MX" u="sng" dirty="0">
                <a:latin typeface="Candara" panose="020E0502030303020204" pitchFamily="34" charset="0"/>
                <a:hlinkClick r:id="rId3"/>
              </a:rPr>
              <a:t>https://itson.mx/oferta/Paginas/ofertaacademica.aspx</a:t>
            </a:r>
            <a:endParaRPr lang="es-MX" dirty="0">
              <a:latin typeface="Candara" panose="020E0502030303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8386"/>
          <a:stretch/>
        </p:blipFill>
        <p:spPr>
          <a:xfrm>
            <a:off x="676274" y="1677911"/>
            <a:ext cx="4964145" cy="3230973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5103631" y="207434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latin typeface="Candara" panose="020E0502030303020204" pitchFamily="34" charset="0"/>
              </a:rPr>
              <a:t>Paso 1: filtrar por campus al que perteneces.</a:t>
            </a:r>
            <a:endParaRPr lang="es-MX" dirty="0">
              <a:latin typeface="Candara" panose="020E0502030303020204" pitchFamily="34" charset="0"/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5634489" y="2357252"/>
            <a:ext cx="3509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Candara" panose="020E0502030303020204" pitchFamily="34" charset="0"/>
              </a:rPr>
              <a:t>Paso 2: elegir la carrera en la que estoy inscrito (a).</a:t>
            </a:r>
            <a:endParaRPr lang="es-MX" dirty="0">
              <a:latin typeface="Candara" panose="020E0502030303020204" pitchFamily="34" charset="0"/>
            </a:endParaRPr>
          </a:p>
        </p:txBody>
      </p:sp>
      <p:cxnSp>
        <p:nvCxnSpPr>
          <p:cNvPr id="6" name="Conector recto de flecha 5"/>
          <p:cNvCxnSpPr>
            <a:stCxn id="48" idx="1"/>
          </p:cNvCxnSpPr>
          <p:nvPr/>
        </p:nvCxnSpPr>
        <p:spPr>
          <a:xfrm flipH="1">
            <a:off x="2093495" y="2618862"/>
            <a:ext cx="3540994" cy="182079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 flipH="1">
            <a:off x="2827421" y="2149631"/>
            <a:ext cx="2669257" cy="83420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51;p62"/>
          <p:cNvSpPr txBox="1">
            <a:spLocks/>
          </p:cNvSpPr>
          <p:nvPr/>
        </p:nvSpPr>
        <p:spPr>
          <a:xfrm>
            <a:off x="364295" y="181144"/>
            <a:ext cx="3978258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>
              <a:buClr>
                <a:schemeClr val="dk2"/>
              </a:buClr>
              <a:buSzPts val="1100"/>
              <a:buFont typeface="Arial"/>
              <a:buNone/>
            </a:pPr>
            <a:r>
              <a:rPr lang="es-MX" sz="2000"/>
              <a:t>Pasos para descargar el plan de estudios, según mi carrera</a:t>
            </a:r>
            <a:endParaRPr lang="es-MX" dirty="0"/>
          </a:p>
        </p:txBody>
      </p:sp>
      <p:grpSp>
        <p:nvGrpSpPr>
          <p:cNvPr id="5" name="Google Shape;1653;p62"/>
          <p:cNvGrpSpPr/>
          <p:nvPr/>
        </p:nvGrpSpPr>
        <p:grpSpPr>
          <a:xfrm flipH="1">
            <a:off x="856146" y="836201"/>
            <a:ext cx="2383432" cy="176025"/>
            <a:chOff x="4345425" y="2175475"/>
            <a:chExt cx="800750" cy="176025"/>
          </a:xfrm>
        </p:grpSpPr>
        <p:sp>
          <p:nvSpPr>
            <p:cNvPr id="6" name="Google Shape;1654;p6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655;p6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8942" r="4334"/>
          <a:stretch/>
        </p:blipFill>
        <p:spPr>
          <a:xfrm>
            <a:off x="668958" y="1032676"/>
            <a:ext cx="5102991" cy="322506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304547" y="2835956"/>
            <a:ext cx="3509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Candara" panose="020E0502030303020204" pitchFamily="34" charset="0"/>
              </a:rPr>
              <a:t>Paso 3: Identifica donde diga: </a:t>
            </a:r>
          </a:p>
          <a:p>
            <a:r>
              <a:rPr lang="es-MX" b="1" dirty="0">
                <a:latin typeface="Candara" panose="020E0502030303020204" pitchFamily="34" charset="0"/>
              </a:rPr>
              <a:t>“Plan de estudio” y da clic</a:t>
            </a:r>
            <a:endParaRPr lang="es-MX" dirty="0">
              <a:latin typeface="Candara" panose="020E0502030303020204" pitchFamily="34" charset="0"/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 flipH="1" flipV="1">
            <a:off x="5498432" y="2729478"/>
            <a:ext cx="806116" cy="25435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6304546" y="3359176"/>
            <a:ext cx="35095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Candara" panose="020E0502030303020204" pitchFamily="34" charset="0"/>
              </a:rPr>
              <a:t>Paso 4: dale clic en descargar.</a:t>
            </a:r>
            <a:endParaRPr lang="es-MX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494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51;p62"/>
          <p:cNvSpPr txBox="1">
            <a:spLocks/>
          </p:cNvSpPr>
          <p:nvPr/>
        </p:nvSpPr>
        <p:spPr>
          <a:xfrm>
            <a:off x="412422" y="176556"/>
            <a:ext cx="3978258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>
              <a:buClr>
                <a:schemeClr val="dk2"/>
              </a:buClr>
              <a:buSzPts val="1100"/>
              <a:buFont typeface="Arial"/>
              <a:buNone/>
            </a:pPr>
            <a:r>
              <a:rPr lang="es-MX" sz="2000"/>
              <a:t>Pasos para descargar el plan de estudios, según mi carrera</a:t>
            </a:r>
            <a:endParaRPr lang="es-MX" dirty="0"/>
          </a:p>
        </p:txBody>
      </p:sp>
      <p:grpSp>
        <p:nvGrpSpPr>
          <p:cNvPr id="5" name="Google Shape;1653;p62"/>
          <p:cNvGrpSpPr/>
          <p:nvPr/>
        </p:nvGrpSpPr>
        <p:grpSpPr>
          <a:xfrm flipH="1">
            <a:off x="904273" y="831613"/>
            <a:ext cx="2383432" cy="176025"/>
            <a:chOff x="4345425" y="2175475"/>
            <a:chExt cx="800750" cy="176025"/>
          </a:xfrm>
        </p:grpSpPr>
        <p:sp>
          <p:nvSpPr>
            <p:cNvPr id="6" name="Google Shape;1654;p6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655;p6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73" y="1155031"/>
            <a:ext cx="7903159" cy="375385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904273" y="3323237"/>
            <a:ext cx="18740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Candara" panose="020E0502030303020204" pitchFamily="34" charset="0"/>
              </a:rPr>
              <a:t>Paso 5: dale clic en descargar y aparecerá de la siguiente forma.</a:t>
            </a:r>
            <a:endParaRPr lang="es-MX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 flipV="1">
            <a:off x="2513640" y="2883723"/>
            <a:ext cx="518318" cy="638189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650389"/>
      </p:ext>
    </p:extLst>
  </p:cSld>
  <p:clrMapOvr>
    <a:masterClrMapping/>
  </p:clrMapOvr>
</p:sld>
</file>

<file path=ppt/theme/theme1.xml><?xml version="1.0" encoding="utf-8"?>
<a:theme xmlns:a="http://schemas.openxmlformats.org/drawingml/2006/main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E7A47836F5FA46B5126B46A3D3C9B9" ma:contentTypeVersion="" ma:contentTypeDescription="Crear nuevo documento." ma:contentTypeScope="" ma:versionID="ff8820a87adb738217a60469246b78f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2db5c1be337c07b3d988852ce2b3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2173317-0DCD-4C2F-9312-0A3D76D7C553}"/>
</file>

<file path=customXml/itemProps2.xml><?xml version="1.0" encoding="utf-8"?>
<ds:datastoreItem xmlns:ds="http://schemas.openxmlformats.org/officeDocument/2006/customXml" ds:itemID="{F04884F6-E2B1-4CD5-8248-922F9651BF95}"/>
</file>

<file path=customXml/itemProps3.xml><?xml version="1.0" encoding="utf-8"?>
<ds:datastoreItem xmlns:ds="http://schemas.openxmlformats.org/officeDocument/2006/customXml" ds:itemID="{84E4D6D3-861B-43E7-8D8E-E1C0E07F5D98}"/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1462</Words>
  <Application>Microsoft Office PowerPoint</Application>
  <PresentationFormat>Presentación en pantalla (16:9)</PresentationFormat>
  <Paragraphs>124</Paragraphs>
  <Slides>18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Itim</vt:lpstr>
      <vt:lpstr>Candara</vt:lpstr>
      <vt:lpstr>Muli</vt:lpstr>
      <vt:lpstr>Microsoft YaHei</vt:lpstr>
      <vt:lpstr>Lexend</vt:lpstr>
      <vt:lpstr>Permanent Marker</vt:lpstr>
      <vt:lpstr>Arial</vt:lpstr>
      <vt:lpstr>Online Notebook XL by Slidesgo</vt:lpstr>
      <vt:lpstr>Curso 2</vt:lpstr>
      <vt:lpstr>Mi situación académica</vt:lpstr>
      <vt:lpstr>Orden del día:</vt:lpstr>
      <vt:lpstr>Rendimiento académico</vt:lpstr>
      <vt:lpstr>Rendimiento académico</vt:lpstr>
      <vt:lpstr>Actividad</vt:lpstr>
      <vt:lpstr>Pasos para descargar el plan de estudios, según mi carrera</vt:lpstr>
      <vt:lpstr>Presentación de PowerPoint</vt:lpstr>
      <vt:lpstr>Presentación de PowerPoint</vt:lpstr>
      <vt:lpstr>Presentación de PowerPoint</vt:lpstr>
      <vt:lpstr>Actividad</vt:lpstr>
      <vt:lpstr>Actividad</vt:lpstr>
      <vt:lpstr>Consejos para un adecuado aprovechamiento académico</vt:lpstr>
      <vt:lpstr>Consejos para un adecuado aprovechamiento académico</vt:lpstr>
      <vt:lpstr>Consejos para un adecuado aprovechamiento académico</vt:lpstr>
      <vt:lpstr>Consejos para un adecuado aprovechamiento académico</vt:lpstr>
      <vt:lpstr>Información de interés:</vt:lpstr>
      <vt:lpstr>Michael Jordan.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NOTEBOOK</dc:title>
  <cp:lastModifiedBy>Liliana Vizcarra</cp:lastModifiedBy>
  <cp:revision>18</cp:revision>
  <dcterms:modified xsi:type="dcterms:W3CDTF">2024-01-11T16:42:17Z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0x010100FAE7A47836F5FA46B5126B46A3D3C9B9</vt:lpwstr>
  </property>
</Properties>
</file>